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61" r:id="rId1"/>
  </p:sldMasterIdLst>
  <p:notesMasterIdLst>
    <p:notesMasterId r:id="rId15"/>
  </p:notesMasterIdLst>
  <p:sldIdLst>
    <p:sldId id="427" r:id="rId2"/>
    <p:sldId id="407" r:id="rId3"/>
    <p:sldId id="412" r:id="rId4"/>
    <p:sldId id="449" r:id="rId5"/>
    <p:sldId id="456" r:id="rId6"/>
    <p:sldId id="460" r:id="rId7"/>
    <p:sldId id="459" r:id="rId8"/>
    <p:sldId id="462" r:id="rId9"/>
    <p:sldId id="256" r:id="rId10"/>
    <p:sldId id="257" r:id="rId11"/>
    <p:sldId id="463" r:id="rId12"/>
    <p:sldId id="258" r:id="rId13"/>
    <p:sldId id="317" r:id="rId14"/>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80"/>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832"/>
    <p:restoredTop sz="94640"/>
  </p:normalViewPr>
  <p:slideViewPr>
    <p:cSldViewPr snapToGrid="0" snapToObjects="1">
      <p:cViewPr varScale="1">
        <p:scale>
          <a:sx n="108" d="100"/>
          <a:sy n="108" d="100"/>
        </p:scale>
        <p:origin x="1302" y="10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EAA440A4-CE59-0144-8554-8B9055B758F4}" type="datetimeFigureOut">
              <a:rPr lang="en-US" smtClean="0"/>
              <a:t>2/22/2023</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3867FB8-B67C-DB4F-8D5E-54AD257F7087}" type="slidenum">
              <a:rPr lang="en-GB" smtClean="0"/>
              <a:t>‹#›</a:t>
            </a:fld>
            <a:endParaRPr lang="en-GB"/>
          </a:p>
        </p:txBody>
      </p:sp>
    </p:spTree>
    <p:extLst>
      <p:ext uri="{BB962C8B-B14F-4D97-AF65-F5344CB8AC3E}">
        <p14:creationId xmlns:p14="http://schemas.microsoft.com/office/powerpoint/2010/main" val="13258686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n-GB"/>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7" name="Date Placeholder 6"/>
          <p:cNvSpPr>
            <a:spLocks noGrp="1"/>
          </p:cNvSpPr>
          <p:nvPr>
            <p:ph type="dt" sz="half" idx="10"/>
          </p:nvPr>
        </p:nvSpPr>
        <p:spPr/>
        <p:txBody>
          <a:bodyPr/>
          <a:lstStyle/>
          <a:p>
            <a:fld id="{18FB31F6-D756-C848-86C4-A0C65D56D473}" type="datetime1">
              <a:rPr lang="en-US" smtClean="0">
                <a:solidFill>
                  <a:srgbClr val="EEECE1"/>
                </a:solidFill>
                <a:latin typeface="Calibri"/>
              </a:rPr>
              <a:pPr/>
              <a:t>2/22/2023</a:t>
            </a:fld>
            <a:endParaRPr lang="en-GB">
              <a:solidFill>
                <a:srgbClr val="EEECE1"/>
              </a:solidFill>
              <a:latin typeface="Calibri"/>
            </a:endParaRPr>
          </a:p>
        </p:txBody>
      </p:sp>
      <p:sp>
        <p:nvSpPr>
          <p:cNvPr id="8" name="Footer Placeholder 7"/>
          <p:cNvSpPr>
            <a:spLocks noGrp="1"/>
          </p:cNvSpPr>
          <p:nvPr>
            <p:ph type="ftr" sz="quarter" idx="11"/>
          </p:nvPr>
        </p:nvSpPr>
        <p:spPr/>
        <p:txBody>
          <a:bodyPr/>
          <a:lstStyle/>
          <a:p>
            <a:endParaRPr lang="en-GB">
              <a:solidFill>
                <a:srgbClr val="EEECE1"/>
              </a:solidFill>
              <a:latin typeface="Calibri"/>
            </a:endParaRPr>
          </a:p>
        </p:txBody>
      </p:sp>
      <p:sp>
        <p:nvSpPr>
          <p:cNvPr id="9" name="Slide Number Placeholder 8"/>
          <p:cNvSpPr>
            <a:spLocks noGrp="1"/>
          </p:cNvSpPr>
          <p:nvPr>
            <p:ph type="sldNum" sz="quarter" idx="12"/>
          </p:nvPr>
        </p:nvSpPr>
        <p:spPr/>
        <p:txBody>
          <a:bodyPr/>
          <a:lstStyle/>
          <a:p>
            <a:fld id="{15643806-5823-DB4F-9E04-E2ED1551FA30}" type="slidenum">
              <a:rPr lang="en-GB" smtClean="0">
                <a:latin typeface="Calibri"/>
              </a:rPr>
              <a:pPr/>
              <a:t>‹#›</a:t>
            </a:fld>
            <a:endParaRPr lang="en-GB">
              <a:latin typeface="Calibri"/>
            </a:endParaRPr>
          </a:p>
        </p:txBody>
      </p:sp>
    </p:spTree>
    <p:extLst>
      <p:ext uri="{BB962C8B-B14F-4D97-AF65-F5344CB8AC3E}">
        <p14:creationId xmlns:p14="http://schemas.microsoft.com/office/powerpoint/2010/main" val="3449673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88E18DD-FDCA-2641-BFC4-0DCD815EAA23}" type="datetime1">
              <a:rPr lang="en-US" smtClean="0">
                <a:solidFill>
                  <a:srgbClr val="EEECE1"/>
                </a:solidFill>
                <a:latin typeface="Calibri"/>
              </a:rPr>
              <a:pPr/>
              <a:t>2/22/2023</a:t>
            </a:fld>
            <a:endParaRPr lang="en-GB">
              <a:solidFill>
                <a:srgbClr val="EEECE1"/>
              </a:solidFill>
              <a:latin typeface="Calibri"/>
            </a:endParaRPr>
          </a:p>
        </p:txBody>
      </p:sp>
      <p:sp>
        <p:nvSpPr>
          <p:cNvPr id="5" name="Footer Placeholder 4"/>
          <p:cNvSpPr>
            <a:spLocks noGrp="1"/>
          </p:cNvSpPr>
          <p:nvPr>
            <p:ph type="ftr" sz="quarter" idx="11"/>
          </p:nvPr>
        </p:nvSpPr>
        <p:spPr/>
        <p:txBody>
          <a:bodyPr/>
          <a:lstStyle/>
          <a:p>
            <a:endParaRPr lang="en-GB">
              <a:solidFill>
                <a:srgbClr val="EEECE1"/>
              </a:solidFill>
              <a:latin typeface="Calibri"/>
            </a:endParaRPr>
          </a:p>
        </p:txBody>
      </p:sp>
      <p:sp>
        <p:nvSpPr>
          <p:cNvPr id="6" name="Slide Number Placeholder 5"/>
          <p:cNvSpPr>
            <a:spLocks noGrp="1"/>
          </p:cNvSpPr>
          <p:nvPr>
            <p:ph type="sldNum" sz="quarter" idx="12"/>
          </p:nvPr>
        </p:nvSpPr>
        <p:spPr/>
        <p:txBody>
          <a:bodyPr/>
          <a:lstStyle/>
          <a:p>
            <a:fld id="{15643806-5823-DB4F-9E04-E2ED1551FA30}" type="slidenum">
              <a:rPr lang="en-GB" smtClean="0">
                <a:latin typeface="Calibri"/>
              </a:rPr>
              <a:pPr/>
              <a:t>‹#›</a:t>
            </a:fld>
            <a:endParaRPr lang="en-GB">
              <a:latin typeface="Calibri"/>
            </a:endParaRPr>
          </a:p>
        </p:txBody>
      </p:sp>
    </p:spTree>
    <p:extLst>
      <p:ext uri="{BB962C8B-B14F-4D97-AF65-F5344CB8AC3E}">
        <p14:creationId xmlns:p14="http://schemas.microsoft.com/office/powerpoint/2010/main" val="3827299630"/>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45B7000-61C7-974F-9748-ACAC09C5F336}" type="datetime1">
              <a:rPr lang="en-US" smtClean="0">
                <a:solidFill>
                  <a:srgbClr val="EEECE1"/>
                </a:solidFill>
                <a:latin typeface="Calibri"/>
              </a:rPr>
              <a:pPr/>
              <a:t>2/22/2023</a:t>
            </a:fld>
            <a:endParaRPr lang="en-GB">
              <a:solidFill>
                <a:srgbClr val="EEECE1"/>
              </a:solidFill>
              <a:latin typeface="Calibri"/>
            </a:endParaRPr>
          </a:p>
        </p:txBody>
      </p:sp>
      <p:sp>
        <p:nvSpPr>
          <p:cNvPr id="5" name="Footer Placeholder 4"/>
          <p:cNvSpPr>
            <a:spLocks noGrp="1"/>
          </p:cNvSpPr>
          <p:nvPr>
            <p:ph type="ftr" sz="quarter" idx="11"/>
          </p:nvPr>
        </p:nvSpPr>
        <p:spPr/>
        <p:txBody>
          <a:bodyPr/>
          <a:lstStyle/>
          <a:p>
            <a:endParaRPr lang="en-GB">
              <a:solidFill>
                <a:srgbClr val="EEECE1"/>
              </a:solidFill>
              <a:latin typeface="Calibri"/>
            </a:endParaRPr>
          </a:p>
        </p:txBody>
      </p:sp>
      <p:sp>
        <p:nvSpPr>
          <p:cNvPr id="6" name="Slide Number Placeholder 5"/>
          <p:cNvSpPr>
            <a:spLocks noGrp="1"/>
          </p:cNvSpPr>
          <p:nvPr>
            <p:ph type="sldNum" sz="quarter" idx="12"/>
          </p:nvPr>
        </p:nvSpPr>
        <p:spPr/>
        <p:txBody>
          <a:bodyPr/>
          <a:lstStyle/>
          <a:p>
            <a:fld id="{15643806-5823-DB4F-9E04-E2ED1551FA30}" type="slidenum">
              <a:rPr lang="en-GB" smtClean="0">
                <a:latin typeface="Calibri"/>
              </a:rPr>
              <a:pPr/>
              <a:t>‹#›</a:t>
            </a:fld>
            <a:endParaRPr lang="en-GB">
              <a:latin typeface="Calibri"/>
            </a:endParaRPr>
          </a:p>
        </p:txBody>
      </p:sp>
    </p:spTree>
    <p:extLst>
      <p:ext uri="{BB962C8B-B14F-4D97-AF65-F5344CB8AC3E}">
        <p14:creationId xmlns:p14="http://schemas.microsoft.com/office/powerpoint/2010/main" val="142314594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smtClean="0"/>
              <a:t>2/22/2023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5643806-5823-DB4F-9E04-E2ED1551FA30}" type="slidenum">
              <a:rPr lang="en-GB" smtClean="0">
                <a:latin typeface="Calibri"/>
              </a:rPr>
              <a:pPr/>
              <a:t>‹#›</a:t>
            </a:fld>
            <a:endParaRPr lang="en-GB">
              <a:latin typeface="Calibri"/>
            </a:endParaRPr>
          </a:p>
        </p:txBody>
      </p:sp>
    </p:spTree>
    <p:extLst>
      <p:ext uri="{BB962C8B-B14F-4D97-AF65-F5344CB8AC3E}">
        <p14:creationId xmlns:p14="http://schemas.microsoft.com/office/powerpoint/2010/main" val="144955349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GB"/>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Date Placeholder 6"/>
          <p:cNvSpPr>
            <a:spLocks noGrp="1"/>
          </p:cNvSpPr>
          <p:nvPr>
            <p:ph type="dt" sz="half" idx="10"/>
          </p:nvPr>
        </p:nvSpPr>
        <p:spPr/>
        <p:txBody>
          <a:bodyPr/>
          <a:lstStyle/>
          <a:p>
            <a:fld id="{1BF67B62-2337-8B40-A655-C7B32669319F}" type="datetime1">
              <a:rPr lang="en-US" smtClean="0">
                <a:solidFill>
                  <a:srgbClr val="EEECE1"/>
                </a:solidFill>
                <a:latin typeface="Calibri"/>
              </a:rPr>
              <a:pPr/>
              <a:t>2/22/2023</a:t>
            </a:fld>
            <a:endParaRPr lang="en-GB">
              <a:solidFill>
                <a:srgbClr val="EEECE1"/>
              </a:solidFill>
              <a:latin typeface="Calibri"/>
            </a:endParaRPr>
          </a:p>
        </p:txBody>
      </p:sp>
      <p:sp>
        <p:nvSpPr>
          <p:cNvPr id="8" name="Footer Placeholder 7"/>
          <p:cNvSpPr>
            <a:spLocks noGrp="1"/>
          </p:cNvSpPr>
          <p:nvPr>
            <p:ph type="ftr" sz="quarter" idx="11"/>
          </p:nvPr>
        </p:nvSpPr>
        <p:spPr/>
        <p:txBody>
          <a:bodyPr/>
          <a:lstStyle/>
          <a:p>
            <a:endParaRPr lang="en-GB">
              <a:solidFill>
                <a:srgbClr val="EEECE1"/>
              </a:solidFill>
              <a:latin typeface="Calibri"/>
            </a:endParaRPr>
          </a:p>
        </p:txBody>
      </p:sp>
      <p:sp>
        <p:nvSpPr>
          <p:cNvPr id="9" name="Slide Number Placeholder 8"/>
          <p:cNvSpPr>
            <a:spLocks noGrp="1"/>
          </p:cNvSpPr>
          <p:nvPr>
            <p:ph type="sldNum" sz="quarter" idx="12"/>
          </p:nvPr>
        </p:nvSpPr>
        <p:spPr/>
        <p:txBody>
          <a:bodyPr/>
          <a:lstStyle/>
          <a:p>
            <a:fld id="{15643806-5823-DB4F-9E04-E2ED1551FA30}" type="slidenum">
              <a:rPr lang="en-GB" smtClean="0">
                <a:latin typeface="Calibri"/>
              </a:rPr>
              <a:pPr/>
              <a:t>‹#›</a:t>
            </a:fld>
            <a:endParaRPr lang="en-GB">
              <a:latin typeface="Calibri"/>
            </a:endParaRPr>
          </a:p>
        </p:txBody>
      </p:sp>
    </p:spTree>
    <p:extLst>
      <p:ext uri="{BB962C8B-B14F-4D97-AF65-F5344CB8AC3E}">
        <p14:creationId xmlns:p14="http://schemas.microsoft.com/office/powerpoint/2010/main" val="27135489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Date Placeholder 7"/>
          <p:cNvSpPr>
            <a:spLocks noGrp="1"/>
          </p:cNvSpPr>
          <p:nvPr>
            <p:ph type="dt" sz="half" idx="10"/>
          </p:nvPr>
        </p:nvSpPr>
        <p:spPr/>
        <p:txBody>
          <a:bodyPr/>
          <a:lstStyle/>
          <a:p>
            <a:fld id="{B3125AE0-C2B1-5D4F-8D58-CBCCDE2C3440}" type="datetime1">
              <a:rPr lang="en-US" smtClean="0">
                <a:solidFill>
                  <a:srgbClr val="EEECE1"/>
                </a:solidFill>
                <a:latin typeface="Calibri"/>
              </a:rPr>
              <a:pPr/>
              <a:t>2/22/2023</a:t>
            </a:fld>
            <a:endParaRPr lang="en-GB">
              <a:solidFill>
                <a:srgbClr val="EEECE1"/>
              </a:solidFill>
              <a:latin typeface="Calibri"/>
            </a:endParaRPr>
          </a:p>
        </p:txBody>
      </p:sp>
      <p:sp>
        <p:nvSpPr>
          <p:cNvPr id="9" name="Footer Placeholder 8"/>
          <p:cNvSpPr>
            <a:spLocks noGrp="1"/>
          </p:cNvSpPr>
          <p:nvPr>
            <p:ph type="ftr" sz="quarter" idx="11"/>
          </p:nvPr>
        </p:nvSpPr>
        <p:spPr/>
        <p:txBody>
          <a:bodyPr/>
          <a:lstStyle/>
          <a:p>
            <a:endParaRPr lang="en-GB">
              <a:solidFill>
                <a:srgbClr val="EEECE1"/>
              </a:solidFill>
              <a:latin typeface="Calibri"/>
            </a:endParaRPr>
          </a:p>
        </p:txBody>
      </p:sp>
      <p:sp>
        <p:nvSpPr>
          <p:cNvPr id="10" name="Slide Number Placeholder 9"/>
          <p:cNvSpPr>
            <a:spLocks noGrp="1"/>
          </p:cNvSpPr>
          <p:nvPr>
            <p:ph type="sldNum" sz="quarter" idx="12"/>
          </p:nvPr>
        </p:nvSpPr>
        <p:spPr/>
        <p:txBody>
          <a:bodyPr/>
          <a:lstStyle/>
          <a:p>
            <a:fld id="{15643806-5823-DB4F-9E04-E2ED1551FA30}" type="slidenum">
              <a:rPr lang="en-GB" smtClean="0">
                <a:latin typeface="Calibri"/>
              </a:rPr>
              <a:pPr/>
              <a:t>‹#›</a:t>
            </a:fld>
            <a:endParaRPr lang="en-GB">
              <a:latin typeface="Calibri"/>
            </a:endParaRPr>
          </a:p>
        </p:txBody>
      </p:sp>
    </p:spTree>
    <p:extLst>
      <p:ext uri="{BB962C8B-B14F-4D97-AF65-F5344CB8AC3E}">
        <p14:creationId xmlns:p14="http://schemas.microsoft.com/office/powerpoint/2010/main" val="264718299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02239" y="3143250"/>
            <a:ext cx="3288024" cy="25967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7" name="Date Placeholder 6"/>
          <p:cNvSpPr>
            <a:spLocks noGrp="1"/>
          </p:cNvSpPr>
          <p:nvPr>
            <p:ph type="dt" sz="half" idx="10"/>
          </p:nvPr>
        </p:nvSpPr>
        <p:spPr/>
        <p:txBody>
          <a:bodyPr/>
          <a:lstStyle/>
          <a:p>
            <a:fld id="{EFDA249B-85CA-A44B-BFEE-F2ADF8E45D06}" type="datetime1">
              <a:rPr lang="en-US" smtClean="0">
                <a:solidFill>
                  <a:srgbClr val="EEECE1"/>
                </a:solidFill>
                <a:latin typeface="Calibri"/>
              </a:rPr>
              <a:pPr/>
              <a:t>2/22/2023</a:t>
            </a:fld>
            <a:endParaRPr lang="en-GB">
              <a:solidFill>
                <a:srgbClr val="EEECE1"/>
              </a:solidFill>
              <a:latin typeface="Calibri"/>
            </a:endParaRPr>
          </a:p>
        </p:txBody>
      </p:sp>
      <p:sp>
        <p:nvSpPr>
          <p:cNvPr id="8" name="Footer Placeholder 7"/>
          <p:cNvSpPr>
            <a:spLocks noGrp="1"/>
          </p:cNvSpPr>
          <p:nvPr>
            <p:ph type="ftr" sz="quarter" idx="11"/>
          </p:nvPr>
        </p:nvSpPr>
        <p:spPr/>
        <p:txBody>
          <a:bodyPr/>
          <a:lstStyle/>
          <a:p>
            <a:endParaRPr lang="en-GB">
              <a:solidFill>
                <a:srgbClr val="EEECE1"/>
              </a:solidFill>
              <a:latin typeface="Calibri"/>
            </a:endParaRPr>
          </a:p>
        </p:txBody>
      </p:sp>
      <p:sp>
        <p:nvSpPr>
          <p:cNvPr id="9" name="Slide Number Placeholder 8"/>
          <p:cNvSpPr>
            <a:spLocks noGrp="1"/>
          </p:cNvSpPr>
          <p:nvPr>
            <p:ph type="sldNum" sz="quarter" idx="12"/>
          </p:nvPr>
        </p:nvSpPr>
        <p:spPr/>
        <p:txBody>
          <a:bodyPr/>
          <a:lstStyle/>
          <a:p>
            <a:fld id="{15643806-5823-DB4F-9E04-E2ED1551FA30}" type="slidenum">
              <a:rPr lang="en-GB" smtClean="0">
                <a:latin typeface="Calibri"/>
              </a:rPr>
              <a:pPr/>
              <a:t>‹#›</a:t>
            </a:fld>
            <a:endParaRPr lang="en-GB">
              <a:latin typeface="Calibri"/>
            </a:endParaRPr>
          </a:p>
        </p:txBody>
      </p:sp>
      <p:sp>
        <p:nvSpPr>
          <p:cNvPr id="10" name="Title 9"/>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2103540392"/>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2D8DC126-05D3-EC46-99E8-828F8914F55E}" type="datetime1">
              <a:rPr lang="en-US" smtClean="0">
                <a:solidFill>
                  <a:srgbClr val="EEECE1"/>
                </a:solidFill>
                <a:latin typeface="Calibri"/>
              </a:rPr>
              <a:pPr/>
              <a:t>2/22/2023</a:t>
            </a:fld>
            <a:endParaRPr lang="en-GB">
              <a:solidFill>
                <a:srgbClr val="EEECE1"/>
              </a:solidFill>
              <a:latin typeface="Calibri"/>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5643806-5823-DB4F-9E04-E2ED1551FA30}" type="slidenum">
              <a:rPr lang="en-GB" smtClean="0">
                <a:latin typeface="Calibri"/>
              </a:rPr>
              <a:pPr/>
              <a:t>‹#›</a:t>
            </a:fld>
            <a:endParaRPr lang="en-GB">
              <a:latin typeface="Calibri"/>
            </a:endParaRPr>
          </a:p>
        </p:txBody>
      </p:sp>
    </p:spTree>
    <p:extLst>
      <p:ext uri="{BB962C8B-B14F-4D97-AF65-F5344CB8AC3E}">
        <p14:creationId xmlns:p14="http://schemas.microsoft.com/office/powerpoint/2010/main" val="352864266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74146C-AF57-0743-8CC8-4007E68402D1}" type="datetime1">
              <a:rPr lang="en-US" smtClean="0">
                <a:solidFill>
                  <a:srgbClr val="EEECE1"/>
                </a:solidFill>
                <a:latin typeface="Calibri"/>
              </a:rPr>
              <a:pPr/>
              <a:t>2/22/2023</a:t>
            </a:fld>
            <a:endParaRPr lang="en-GB">
              <a:solidFill>
                <a:srgbClr val="EEECE1"/>
              </a:solidFill>
              <a:latin typeface="Calibri"/>
            </a:endParaRPr>
          </a:p>
        </p:txBody>
      </p:sp>
      <p:sp>
        <p:nvSpPr>
          <p:cNvPr id="3" name="Footer Placeholder 2"/>
          <p:cNvSpPr>
            <a:spLocks noGrp="1"/>
          </p:cNvSpPr>
          <p:nvPr>
            <p:ph type="ftr" sz="quarter" idx="11"/>
          </p:nvPr>
        </p:nvSpPr>
        <p:spPr/>
        <p:txBody>
          <a:bodyPr/>
          <a:lstStyle/>
          <a:p>
            <a:endParaRPr lang="en-GB">
              <a:solidFill>
                <a:srgbClr val="EEECE1"/>
              </a:solidFill>
              <a:latin typeface="Calibri"/>
            </a:endParaRPr>
          </a:p>
        </p:txBody>
      </p:sp>
      <p:sp>
        <p:nvSpPr>
          <p:cNvPr id="4" name="Slide Number Placeholder 3"/>
          <p:cNvSpPr>
            <a:spLocks noGrp="1"/>
          </p:cNvSpPr>
          <p:nvPr>
            <p:ph type="sldNum" sz="quarter" idx="12"/>
          </p:nvPr>
        </p:nvSpPr>
        <p:spPr/>
        <p:txBody>
          <a:bodyPr/>
          <a:lstStyle/>
          <a:p>
            <a:fld id="{15643806-5823-DB4F-9E04-E2ED1551FA30}" type="slidenum">
              <a:rPr lang="en-GB" smtClean="0">
                <a:latin typeface="Calibri"/>
              </a:rPr>
              <a:pPr/>
              <a:t>‹#›</a:t>
            </a:fld>
            <a:endParaRPr lang="en-GB">
              <a:latin typeface="Calibri"/>
            </a:endParaRPr>
          </a:p>
        </p:txBody>
      </p:sp>
      <p:sp>
        <p:nvSpPr>
          <p:cNvPr id="5" name="Footer Placeholder 1">
            <a:extLst>
              <a:ext uri="{FF2B5EF4-FFF2-40B4-BE49-F238E27FC236}">
                <a16:creationId xmlns:a16="http://schemas.microsoft.com/office/drawing/2014/main" id="{8519ABDE-50DD-E242-AD0A-E7143194CAB1}"/>
              </a:ext>
            </a:extLst>
          </p:cNvPr>
          <p:cNvSpPr txBox="1">
            <a:spLocks/>
          </p:cNvSpPr>
          <p:nvPr userDrawn="1"/>
        </p:nvSpPr>
        <p:spPr>
          <a:xfrm rot="16200000">
            <a:off x="-3178176" y="3178174"/>
            <a:ext cx="6858003" cy="501651"/>
          </a:xfrm>
          <a:prstGeom prst="rect">
            <a:avLst/>
          </a:prstGeom>
          <a:solidFill>
            <a:srgbClr val="FFFFFF"/>
          </a:solidFill>
          <a:ln>
            <a:solidFill>
              <a:srgbClr val="FFFFFF"/>
            </a:solidFill>
          </a:ln>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600" b="1">
                <a:solidFill>
                  <a:srgbClr val="1F497D"/>
                </a:solidFill>
                <a:latin typeface="Avenir Book"/>
                <a:cs typeface="Avenir Book"/>
              </a:rPr>
              <a:t>© Dr. Dyedra Morrissey</a:t>
            </a:r>
            <a:endParaRPr lang="en-GB" sz="1600" b="1" dirty="0">
              <a:solidFill>
                <a:srgbClr val="1F497D"/>
              </a:solidFill>
              <a:latin typeface="Avenir Book"/>
              <a:cs typeface="Avenir Book"/>
            </a:endParaRPr>
          </a:p>
        </p:txBody>
      </p:sp>
    </p:spTree>
    <p:extLst>
      <p:ext uri="{BB962C8B-B14F-4D97-AF65-F5344CB8AC3E}">
        <p14:creationId xmlns:p14="http://schemas.microsoft.com/office/powerpoint/2010/main" val="220352655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GB"/>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Date Placeholder 8"/>
          <p:cNvSpPr>
            <a:spLocks noGrp="1"/>
          </p:cNvSpPr>
          <p:nvPr>
            <p:ph type="dt" sz="half" idx="10"/>
          </p:nvPr>
        </p:nvSpPr>
        <p:spPr/>
        <p:txBody>
          <a:bodyPr/>
          <a:lstStyle/>
          <a:p>
            <a:fld id="{EFDA249B-85CA-A44B-BFEE-F2ADF8E45D06}" type="datetime1">
              <a:rPr lang="en-US" smtClean="0">
                <a:solidFill>
                  <a:srgbClr val="EEECE1"/>
                </a:solidFill>
                <a:latin typeface="Calibri"/>
              </a:rPr>
              <a:pPr/>
              <a:t>2/22/2023</a:t>
            </a:fld>
            <a:endParaRPr lang="en-GB">
              <a:solidFill>
                <a:srgbClr val="EEECE1"/>
              </a:solidFill>
              <a:latin typeface="Calibri"/>
            </a:endParaRPr>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lang="en-GB">
              <a:solidFill>
                <a:srgbClr val="EEECE1"/>
              </a:solidFill>
              <a:latin typeface="Calibri"/>
            </a:endParaRPr>
          </a:p>
        </p:txBody>
      </p:sp>
      <p:sp>
        <p:nvSpPr>
          <p:cNvPr id="11" name="Slide Number Placeholder 10"/>
          <p:cNvSpPr>
            <a:spLocks noGrp="1"/>
          </p:cNvSpPr>
          <p:nvPr>
            <p:ph type="sldNum" sz="quarter" idx="12"/>
          </p:nvPr>
        </p:nvSpPr>
        <p:spPr/>
        <p:txBody>
          <a:bodyPr/>
          <a:lstStyle/>
          <a:p>
            <a:fld id="{15643806-5823-DB4F-9E04-E2ED1551FA30}" type="slidenum">
              <a:rPr lang="en-GB" smtClean="0">
                <a:latin typeface="Calibri"/>
              </a:rPr>
              <a:pPr/>
              <a:t>‹#›</a:t>
            </a:fld>
            <a:endParaRPr lang="en-GB">
              <a:latin typeface="Calibri"/>
            </a:endParaRPr>
          </a:p>
        </p:txBody>
      </p:sp>
    </p:spTree>
    <p:extLst>
      <p:ext uri="{BB962C8B-B14F-4D97-AF65-F5344CB8AC3E}">
        <p14:creationId xmlns:p14="http://schemas.microsoft.com/office/powerpoint/2010/main" val="246910219"/>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GB"/>
              <a:t>Click to edit Master title style</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EFDA249B-85CA-A44B-BFEE-F2ADF8E45D06}" type="datetime1">
              <a:rPr lang="en-US" smtClean="0">
                <a:solidFill>
                  <a:srgbClr val="EEECE1"/>
                </a:solidFill>
                <a:latin typeface="Calibri"/>
              </a:rPr>
              <a:pPr/>
              <a:t>2/22/2023</a:t>
            </a:fld>
            <a:endParaRPr lang="en-GB">
              <a:solidFill>
                <a:srgbClr val="EEECE1"/>
              </a:solidFill>
              <a:latin typeface="Calibri"/>
            </a:endParaRPr>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15643806-5823-DB4F-9E04-E2ED1551FA30}" type="slidenum">
              <a:rPr lang="en-GB" smtClean="0">
                <a:latin typeface="Calibri"/>
              </a:rPr>
              <a:pPr/>
              <a:t>‹#›</a:t>
            </a:fld>
            <a:endParaRPr lang="en-GB">
              <a:latin typeface="Calibri"/>
            </a:endParaRPr>
          </a:p>
        </p:txBody>
      </p:sp>
    </p:spTree>
    <p:extLst>
      <p:ext uri="{BB962C8B-B14F-4D97-AF65-F5344CB8AC3E}">
        <p14:creationId xmlns:p14="http://schemas.microsoft.com/office/powerpoint/2010/main" val="3400807"/>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EFDA249B-85CA-A44B-BFEE-F2ADF8E45D06}" type="datetime1">
              <a:rPr lang="en-US" smtClean="0">
                <a:solidFill>
                  <a:srgbClr val="EEECE1"/>
                </a:solidFill>
                <a:latin typeface="Calibri"/>
              </a:rPr>
              <a:pPr/>
              <a:t>2/22/2023</a:t>
            </a:fld>
            <a:endParaRPr lang="en-GB">
              <a:solidFill>
                <a:srgbClr val="EEECE1"/>
              </a:solidFill>
              <a:latin typeface="Calibri"/>
            </a:endParaRPr>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GB">
              <a:solidFill>
                <a:srgbClr val="EEECE1"/>
              </a:solidFill>
              <a:latin typeface="Calibri"/>
            </a:endParaRPr>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15643806-5823-DB4F-9E04-E2ED1551FA30}" type="slidenum">
              <a:rPr lang="en-GB" smtClean="0">
                <a:latin typeface="Calibri"/>
              </a:rPr>
              <a:pPr/>
              <a:t>‹#›</a:t>
            </a:fld>
            <a:endParaRPr lang="en-GB">
              <a:latin typeface="Calibri"/>
            </a:endParaRPr>
          </a:p>
        </p:txBody>
      </p:sp>
    </p:spTree>
    <p:extLst>
      <p:ext uri="{BB962C8B-B14F-4D97-AF65-F5344CB8AC3E}">
        <p14:creationId xmlns:p14="http://schemas.microsoft.com/office/powerpoint/2010/main" val="3247060145"/>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Lst>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hf sldNum="0" hdr="0" dt="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AD7556-C90D-4946-8E4E-1E79D5B3D2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BB0CC56-54B2-4AE0-87C5-296E78A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5"/>
            <a:ext cx="9144000" cy="26151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552785-7903-7246-9E2F-248ED8EA85D2}"/>
              </a:ext>
            </a:extLst>
          </p:cNvPr>
          <p:cNvSpPr>
            <a:spLocks noGrp="1"/>
          </p:cNvSpPr>
          <p:nvPr>
            <p:ph type="ctrTitle"/>
          </p:nvPr>
        </p:nvSpPr>
        <p:spPr>
          <a:xfrm>
            <a:off x="1200150" y="3418891"/>
            <a:ext cx="6743700" cy="1645920"/>
          </a:xfrm>
        </p:spPr>
        <p:txBody>
          <a:bodyPr>
            <a:normAutofit fontScale="90000"/>
          </a:bodyPr>
          <a:lstStyle/>
          <a:p>
            <a:r>
              <a:rPr lang="en-GB" sz="4400" dirty="0"/>
              <a:t>Revision Study Skills</a:t>
            </a:r>
            <a:br>
              <a:rPr lang="en-GB" sz="2200" dirty="0"/>
            </a:br>
            <a:br>
              <a:rPr lang="en-GB" sz="2200"/>
            </a:br>
            <a:r>
              <a:rPr lang="en-GB" sz="2200"/>
              <a:t>Friday17th </a:t>
            </a:r>
            <a:r>
              <a:rPr lang="en-GB" sz="2200" dirty="0"/>
              <a:t>Feb 2023</a:t>
            </a:r>
            <a:br>
              <a:rPr lang="en-GB" sz="2200" dirty="0"/>
            </a:br>
            <a:br>
              <a:rPr lang="en-GB" sz="2200" dirty="0"/>
            </a:br>
            <a:r>
              <a:rPr lang="en-GB" sz="2200" dirty="0" err="1"/>
              <a:t>Dr.</a:t>
            </a:r>
            <a:r>
              <a:rPr lang="en-GB" sz="2200" dirty="0"/>
              <a:t> Rob McMahon</a:t>
            </a:r>
          </a:p>
        </p:txBody>
      </p:sp>
      <p:sp>
        <p:nvSpPr>
          <p:cNvPr id="3" name="Subtitle 2">
            <a:extLst>
              <a:ext uri="{FF2B5EF4-FFF2-40B4-BE49-F238E27FC236}">
                <a16:creationId xmlns:a16="http://schemas.microsoft.com/office/drawing/2014/main" id="{7C80C18E-F8F7-B640-8A11-7EAE23749D3E}"/>
              </a:ext>
            </a:extLst>
          </p:cNvPr>
          <p:cNvSpPr>
            <a:spLocks noGrp="1"/>
          </p:cNvSpPr>
          <p:nvPr>
            <p:ph type="subTitle" idx="1"/>
          </p:nvPr>
        </p:nvSpPr>
        <p:spPr>
          <a:xfrm>
            <a:off x="2021395" y="5384691"/>
            <a:ext cx="5101209" cy="736976"/>
          </a:xfrm>
        </p:spPr>
        <p:txBody>
          <a:bodyPr>
            <a:normAutofit/>
          </a:bodyPr>
          <a:lstStyle/>
          <a:p>
            <a:pPr>
              <a:lnSpc>
                <a:spcPct val="90000"/>
              </a:lnSpc>
            </a:pPr>
            <a:r>
              <a:rPr lang="en-GB" sz="1800">
                <a:solidFill>
                  <a:srgbClr val="FFFFFF"/>
                </a:solidFill>
              </a:rPr>
              <a:t>Retained Lecturers in Study Skills</a:t>
            </a:r>
          </a:p>
          <a:p>
            <a:pPr>
              <a:lnSpc>
                <a:spcPct val="90000"/>
              </a:lnSpc>
            </a:pPr>
            <a:r>
              <a:rPr lang="en-GB" sz="1800">
                <a:solidFill>
                  <a:srgbClr val="FFFFFF"/>
                </a:solidFill>
              </a:rPr>
              <a:t>Pembroke College, University of Oxford</a:t>
            </a:r>
          </a:p>
        </p:txBody>
      </p:sp>
      <p:pic>
        <p:nvPicPr>
          <p:cNvPr id="7" name="Picture 6" descr="Pembroke College Logo.png">
            <a:extLst>
              <a:ext uri="{FF2B5EF4-FFF2-40B4-BE49-F238E27FC236}">
                <a16:creationId xmlns:a16="http://schemas.microsoft.com/office/drawing/2014/main" id="{C249061D-51B0-2445-A744-E409D85178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4857" y="1310452"/>
            <a:ext cx="3614286" cy="1115614"/>
          </a:xfrm>
          <a:prstGeom prst="rect">
            <a:avLst/>
          </a:prstGeom>
        </p:spPr>
      </p:pic>
    </p:spTree>
    <p:extLst>
      <p:ext uri="{BB962C8B-B14F-4D97-AF65-F5344CB8AC3E}">
        <p14:creationId xmlns:p14="http://schemas.microsoft.com/office/powerpoint/2010/main" val="17524777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C2C0B-3D53-47EE-A8AB-82DA6299F083}"/>
              </a:ext>
            </a:extLst>
          </p:cNvPr>
          <p:cNvSpPr>
            <a:spLocks noGrp="1"/>
          </p:cNvSpPr>
          <p:nvPr>
            <p:ph type="title"/>
          </p:nvPr>
        </p:nvSpPr>
        <p:spPr>
          <a:xfrm>
            <a:off x="622335" y="2708804"/>
            <a:ext cx="2774103" cy="1440394"/>
          </a:xfrm>
          <a:noFill/>
          <a:ln>
            <a:solidFill>
              <a:schemeClr val="tx1"/>
            </a:solidFill>
          </a:ln>
        </p:spPr>
        <p:txBody>
          <a:bodyPr>
            <a:normAutofit/>
          </a:bodyPr>
          <a:lstStyle/>
          <a:p>
            <a:r>
              <a:rPr lang="en-GB" sz="2100">
                <a:solidFill>
                  <a:schemeClr val="tx1"/>
                </a:solidFill>
              </a:rPr>
              <a:t>Reading the Question II</a:t>
            </a:r>
          </a:p>
        </p:txBody>
      </p:sp>
      <p:sp>
        <p:nvSpPr>
          <p:cNvPr id="8"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6BD57DC-5488-4306-98BD-F310C652BC53}"/>
              </a:ext>
            </a:extLst>
          </p:cNvPr>
          <p:cNvSpPr>
            <a:spLocks noGrp="1"/>
          </p:cNvSpPr>
          <p:nvPr>
            <p:ph idx="1"/>
          </p:nvPr>
        </p:nvSpPr>
        <p:spPr>
          <a:xfrm>
            <a:off x="3986295" y="0"/>
            <a:ext cx="5157705" cy="6858000"/>
          </a:xfrm>
        </p:spPr>
        <p:txBody>
          <a:bodyPr anchor="ctr">
            <a:normAutofit lnSpcReduction="10000"/>
          </a:bodyPr>
          <a:lstStyle/>
          <a:p>
            <a:pPr marL="0" indent="0">
              <a:lnSpc>
                <a:spcPct val="90000"/>
              </a:lnSpc>
              <a:buNone/>
            </a:pPr>
            <a:r>
              <a:rPr lang="en-GB" sz="1400" b="1" dirty="0">
                <a:solidFill>
                  <a:schemeClr val="bg2">
                    <a:lumMod val="75000"/>
                  </a:schemeClr>
                </a:solidFill>
              </a:rPr>
              <a:t>SKILL: DISSECT THE QUESTION</a:t>
            </a:r>
          </a:p>
          <a:p>
            <a:pPr marL="0" indent="0">
              <a:lnSpc>
                <a:spcPct val="90000"/>
              </a:lnSpc>
              <a:buNone/>
            </a:pPr>
            <a:endParaRPr lang="en-GB" sz="1400" b="1" dirty="0">
              <a:solidFill>
                <a:schemeClr val="bg2">
                  <a:lumMod val="75000"/>
                </a:schemeClr>
              </a:solidFill>
            </a:endParaRPr>
          </a:p>
          <a:p>
            <a:pPr>
              <a:lnSpc>
                <a:spcPct val="90000"/>
              </a:lnSpc>
              <a:buFont typeface="+mj-lt"/>
              <a:buAutoNum type="arabicPeriod"/>
            </a:pPr>
            <a:r>
              <a:rPr lang="en-GB" sz="1400" dirty="0">
                <a:solidFill>
                  <a:schemeClr val="bg2">
                    <a:lumMod val="75000"/>
                  </a:schemeClr>
                </a:solidFill>
              </a:rPr>
              <a:t>What is the question asking? </a:t>
            </a:r>
          </a:p>
          <a:p>
            <a:pPr>
              <a:lnSpc>
                <a:spcPct val="90000"/>
              </a:lnSpc>
              <a:buFont typeface="+mj-lt"/>
              <a:buAutoNum type="arabicPeriod"/>
            </a:pPr>
            <a:r>
              <a:rPr lang="en-GB" sz="1400" dirty="0">
                <a:solidFill>
                  <a:schemeClr val="bg2">
                    <a:lumMod val="75000"/>
                  </a:schemeClr>
                </a:solidFill>
              </a:rPr>
              <a:t>What is the intellectual terrain in which it sits? </a:t>
            </a:r>
          </a:p>
          <a:p>
            <a:pPr>
              <a:lnSpc>
                <a:spcPct val="90000"/>
              </a:lnSpc>
              <a:buFont typeface="+mj-lt"/>
              <a:buAutoNum type="arabicPeriod"/>
            </a:pPr>
            <a:r>
              <a:rPr lang="en-GB" sz="1400" dirty="0">
                <a:solidFill>
                  <a:schemeClr val="bg2">
                    <a:lumMod val="75000"/>
                  </a:schemeClr>
                </a:solidFill>
              </a:rPr>
              <a:t>Are you clear about the main (broad) areas of debate/disagreement? </a:t>
            </a:r>
          </a:p>
          <a:p>
            <a:pPr>
              <a:lnSpc>
                <a:spcPct val="90000"/>
              </a:lnSpc>
              <a:buFont typeface="+mj-lt"/>
              <a:buAutoNum type="arabicPeriod"/>
            </a:pPr>
            <a:r>
              <a:rPr lang="en-GB" sz="1400" dirty="0">
                <a:solidFill>
                  <a:schemeClr val="bg2">
                    <a:lumMod val="75000"/>
                  </a:schemeClr>
                </a:solidFill>
              </a:rPr>
              <a:t>Have you identified the relevant literature/content?</a:t>
            </a:r>
          </a:p>
          <a:p>
            <a:pPr>
              <a:lnSpc>
                <a:spcPct val="90000"/>
              </a:lnSpc>
              <a:buFont typeface="+mj-lt"/>
              <a:buAutoNum type="arabicPeriod"/>
            </a:pPr>
            <a:r>
              <a:rPr lang="en-GB" sz="1400" dirty="0">
                <a:solidFill>
                  <a:schemeClr val="bg2">
                    <a:lumMod val="75000"/>
                  </a:schemeClr>
                </a:solidFill>
              </a:rPr>
              <a:t>What are the key terms and concepts</a:t>
            </a:r>
          </a:p>
          <a:p>
            <a:pPr>
              <a:lnSpc>
                <a:spcPct val="90000"/>
              </a:lnSpc>
              <a:buFont typeface="+mj-lt"/>
              <a:buAutoNum type="arabicPeriod"/>
            </a:pPr>
            <a:r>
              <a:rPr lang="en-GB" sz="1400" dirty="0">
                <a:solidFill>
                  <a:schemeClr val="bg2">
                    <a:lumMod val="75000"/>
                  </a:schemeClr>
                </a:solidFill>
              </a:rPr>
              <a:t>What terms/concepts do you need to define &amp; are the terms “essentially contested” (</a:t>
            </a:r>
            <a:r>
              <a:rPr lang="en-GB" sz="1400" dirty="0" err="1">
                <a:solidFill>
                  <a:schemeClr val="bg2">
                    <a:lumMod val="75000"/>
                  </a:schemeClr>
                </a:solidFill>
              </a:rPr>
              <a:t>Gaillie</a:t>
            </a:r>
            <a:r>
              <a:rPr lang="en-GB" sz="1400" dirty="0">
                <a:solidFill>
                  <a:schemeClr val="bg2">
                    <a:lumMod val="75000"/>
                  </a:schemeClr>
                </a:solidFill>
              </a:rPr>
              <a:t>, 1956) </a:t>
            </a:r>
          </a:p>
          <a:p>
            <a:pPr>
              <a:lnSpc>
                <a:spcPct val="90000"/>
              </a:lnSpc>
              <a:buFont typeface="Wingdings" pitchFamily="2" charset="2"/>
              <a:buChar char="Ø"/>
            </a:pPr>
            <a:r>
              <a:rPr lang="en-GB" sz="1400" dirty="0">
                <a:solidFill>
                  <a:schemeClr val="bg2">
                    <a:lumMod val="75000"/>
                  </a:schemeClr>
                </a:solidFill>
              </a:rPr>
              <a:t>Is the question in front of you actually asking the same thing as you a) did in the tutorial b) did in revision c) want it be…</a:t>
            </a:r>
          </a:p>
          <a:p>
            <a:pPr>
              <a:lnSpc>
                <a:spcPct val="90000"/>
              </a:lnSpc>
            </a:pPr>
            <a:endParaRPr lang="en-GB" sz="1400" dirty="0">
              <a:solidFill>
                <a:schemeClr val="bg2">
                  <a:lumMod val="75000"/>
                </a:schemeClr>
              </a:solidFill>
            </a:endParaRPr>
          </a:p>
          <a:p>
            <a:pPr marL="0" indent="0">
              <a:lnSpc>
                <a:spcPct val="90000"/>
              </a:lnSpc>
              <a:buNone/>
            </a:pPr>
            <a:r>
              <a:rPr lang="en-GB" sz="1400" b="1" dirty="0">
                <a:solidFill>
                  <a:schemeClr val="bg2">
                    <a:lumMod val="75000"/>
                  </a:schemeClr>
                </a:solidFill>
              </a:rPr>
              <a:t>TO DO NOW</a:t>
            </a:r>
            <a:r>
              <a:rPr lang="en-GB" sz="1400" dirty="0">
                <a:solidFill>
                  <a:schemeClr val="bg2">
                    <a:lumMod val="75000"/>
                  </a:schemeClr>
                </a:solidFill>
              </a:rPr>
              <a:t>: </a:t>
            </a:r>
          </a:p>
          <a:p>
            <a:pPr>
              <a:lnSpc>
                <a:spcPct val="90000"/>
              </a:lnSpc>
            </a:pPr>
            <a:r>
              <a:rPr lang="en-GB" sz="1400" dirty="0">
                <a:solidFill>
                  <a:schemeClr val="bg2">
                    <a:lumMod val="75000"/>
                  </a:schemeClr>
                </a:solidFill>
              </a:rPr>
              <a:t>Think about how </a:t>
            </a:r>
            <a:r>
              <a:rPr lang="en-GB" sz="1400" u="sng" dirty="0">
                <a:solidFill>
                  <a:schemeClr val="bg2">
                    <a:lumMod val="75000"/>
                  </a:schemeClr>
                </a:solidFill>
              </a:rPr>
              <a:t>NOT</a:t>
            </a:r>
            <a:r>
              <a:rPr lang="en-GB" sz="1400" dirty="0">
                <a:solidFill>
                  <a:schemeClr val="bg2">
                    <a:lumMod val="75000"/>
                  </a:schemeClr>
                </a:solidFill>
              </a:rPr>
              <a:t> to HIJACK the question</a:t>
            </a:r>
          </a:p>
          <a:p>
            <a:pPr>
              <a:lnSpc>
                <a:spcPct val="90000"/>
              </a:lnSpc>
            </a:pPr>
            <a:r>
              <a:rPr lang="en-GB" sz="1400" dirty="0">
                <a:solidFill>
                  <a:schemeClr val="bg2">
                    <a:lumMod val="75000"/>
                  </a:schemeClr>
                </a:solidFill>
              </a:rPr>
              <a:t>Marking Finals does show that some students are answering the Q they wanted to see. Others are committed to making certain points</a:t>
            </a:r>
          </a:p>
          <a:p>
            <a:pPr>
              <a:lnSpc>
                <a:spcPct val="90000"/>
              </a:lnSpc>
            </a:pPr>
            <a:r>
              <a:rPr lang="en-GB" sz="1400" dirty="0">
                <a:solidFill>
                  <a:schemeClr val="bg2">
                    <a:lumMod val="75000"/>
                  </a:schemeClr>
                </a:solidFill>
              </a:rPr>
              <a:t>Hitting themes from their revision – great – but is it RELEVANT? Does it advance your THESIS?</a:t>
            </a:r>
          </a:p>
          <a:p>
            <a:pPr>
              <a:lnSpc>
                <a:spcPct val="90000"/>
              </a:lnSpc>
            </a:pPr>
            <a:r>
              <a:rPr lang="en-GB" sz="1400" dirty="0">
                <a:solidFill>
                  <a:schemeClr val="bg2">
                    <a:lumMod val="75000"/>
                  </a:schemeClr>
                </a:solidFill>
              </a:rPr>
              <a:t>The virtuous revision notes you have made are not – in themselves – a good reason to throw them at your answer</a:t>
            </a:r>
          </a:p>
          <a:p>
            <a:pPr>
              <a:lnSpc>
                <a:spcPct val="90000"/>
              </a:lnSpc>
            </a:pPr>
            <a:r>
              <a:rPr lang="en-GB" sz="1400" dirty="0">
                <a:solidFill>
                  <a:schemeClr val="bg2">
                    <a:lumMod val="75000"/>
                  </a:schemeClr>
                </a:solidFill>
              </a:rPr>
              <a:t>Practice how to THINK AND THEN PLAN – before getting stuck into the fine detail of your revision</a:t>
            </a:r>
          </a:p>
          <a:p>
            <a:pPr>
              <a:lnSpc>
                <a:spcPct val="90000"/>
              </a:lnSpc>
            </a:pPr>
            <a:r>
              <a:rPr lang="en-GB" sz="1400" dirty="0">
                <a:solidFill>
                  <a:schemeClr val="bg2">
                    <a:lumMod val="75000"/>
                  </a:schemeClr>
                </a:solidFill>
              </a:rPr>
              <a:t>Past Papers – Past Questions – let you develop this SKILL this term and next</a:t>
            </a:r>
          </a:p>
        </p:txBody>
      </p:sp>
      <p:sp>
        <p:nvSpPr>
          <p:cNvPr id="5" name="TextBox 4">
            <a:extLst>
              <a:ext uri="{FF2B5EF4-FFF2-40B4-BE49-F238E27FC236}">
                <a16:creationId xmlns:a16="http://schemas.microsoft.com/office/drawing/2014/main" id="{3FF57CF7-FC6A-134E-B9EA-4EBA07A98490}"/>
              </a:ext>
            </a:extLst>
          </p:cNvPr>
          <p:cNvSpPr txBox="1"/>
          <p:nvPr/>
        </p:nvSpPr>
        <p:spPr>
          <a:xfrm>
            <a:off x="132736" y="6488668"/>
            <a:ext cx="2551472" cy="646331"/>
          </a:xfrm>
          <a:prstGeom prst="rect">
            <a:avLst/>
          </a:prstGeom>
          <a:noFill/>
        </p:spPr>
        <p:txBody>
          <a:bodyPr wrap="square" rtlCol="0">
            <a:spAutoFit/>
          </a:bodyPr>
          <a:lstStyle/>
          <a:p>
            <a:pPr defTabSz="914400">
              <a:defRPr/>
            </a:pPr>
            <a:r>
              <a:rPr kumimoji="0" lang="en-GB" sz="1800" b="0" i="0" u="none" strike="noStrike" kern="0" cap="none" spc="0" normalizeH="0" baseline="0" noProof="0" dirty="0">
                <a:ln>
                  <a:noFill/>
                </a:ln>
                <a:solidFill>
                  <a:srgbClr val="4A5356"/>
                </a:solidFill>
                <a:effectLst/>
                <a:uLnTx/>
                <a:uFillTx/>
                <a:latin typeface="Gill Sans MT" panose="020B0502020104020203"/>
                <a:ea typeface="+mn-ea"/>
                <a:cs typeface="+mn-cs"/>
              </a:rPr>
              <a:t>© </a:t>
            </a:r>
            <a:r>
              <a:rPr kumimoji="0" lang="en-GB" sz="1800" b="0" i="0" u="none" strike="noStrike" kern="0" cap="none" spc="0" normalizeH="0" baseline="0" noProof="0" dirty="0" err="1">
                <a:ln>
                  <a:noFill/>
                </a:ln>
                <a:solidFill>
                  <a:srgbClr val="4A5356"/>
                </a:solidFill>
                <a:effectLst/>
                <a:uLnTx/>
                <a:uFillTx/>
                <a:latin typeface="Gill Sans MT" panose="020B0502020104020203"/>
                <a:ea typeface="+mn-ea"/>
                <a:cs typeface="+mn-cs"/>
              </a:rPr>
              <a:t>Dr.</a:t>
            </a:r>
            <a:r>
              <a:rPr kumimoji="0" lang="en-GB" sz="1800" b="0" i="0" u="none" strike="noStrike" kern="0" cap="none" spc="0" normalizeH="0" baseline="0" noProof="0" dirty="0">
                <a:ln>
                  <a:noFill/>
                </a:ln>
                <a:solidFill>
                  <a:srgbClr val="4A5356"/>
                </a:solidFill>
                <a:effectLst/>
                <a:uLnTx/>
                <a:uFillTx/>
                <a:latin typeface="Gill Sans MT" panose="020B0502020104020203"/>
                <a:ea typeface="+mn-ea"/>
                <a:cs typeface="+mn-cs"/>
              </a:rPr>
              <a:t> </a:t>
            </a:r>
            <a:r>
              <a:rPr lang="en-GB" kern="0" dirty="0">
                <a:solidFill>
                  <a:srgbClr val="4A5356"/>
                </a:solidFill>
              </a:rPr>
              <a:t>Rob McMahon</a:t>
            </a:r>
          </a:p>
          <a:p>
            <a:pPr defTabSz="914400">
              <a:defRPr/>
            </a:pPr>
            <a:endParaRPr kumimoji="0" lang="en-GB" sz="1800" b="0" i="0" u="none" strike="noStrike" kern="0" cap="none" spc="0" normalizeH="0" baseline="0" noProof="0" dirty="0">
              <a:ln>
                <a:noFill/>
              </a:ln>
              <a:solidFill>
                <a:srgbClr val="4A5356"/>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4262431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e-up of hardbound books in various colours standing vertically shot from above">
            <a:extLst>
              <a:ext uri="{FF2B5EF4-FFF2-40B4-BE49-F238E27FC236}">
                <a16:creationId xmlns:a16="http://schemas.microsoft.com/office/drawing/2014/main" id="{8D2ECEB6-DB6C-49BA-A871-685C09EC5EB4}"/>
              </a:ext>
            </a:extLst>
          </p:cNvPr>
          <p:cNvPicPr>
            <a:picLocks noChangeAspect="1"/>
          </p:cNvPicPr>
          <p:nvPr/>
        </p:nvPicPr>
        <p:blipFill>
          <a:blip r:embed="rId2"/>
          <a:srcRect t="15205" b="15205"/>
          <a:stretch/>
        </p:blipFill>
        <p:spPr>
          <a:xfrm>
            <a:off x="20" y="9"/>
            <a:ext cx="9143980" cy="4242806"/>
          </a:xfrm>
          <a:prstGeom prst="rect">
            <a:avLst/>
          </a:prstGeom>
        </p:spPr>
      </p:pic>
      <p:sp>
        <p:nvSpPr>
          <p:cNvPr id="2" name="Title 1">
            <a:extLst>
              <a:ext uri="{FF2B5EF4-FFF2-40B4-BE49-F238E27FC236}">
                <a16:creationId xmlns:a16="http://schemas.microsoft.com/office/drawing/2014/main" id="{DDE95D42-F5ED-7844-B010-7D913FE12C4D}"/>
              </a:ext>
            </a:extLst>
          </p:cNvPr>
          <p:cNvSpPr>
            <a:spLocks noGrp="1"/>
          </p:cNvSpPr>
          <p:nvPr>
            <p:ph type="title"/>
          </p:nvPr>
        </p:nvSpPr>
        <p:spPr>
          <a:xfrm>
            <a:off x="1200150" y="3419936"/>
            <a:ext cx="6743700" cy="1645759"/>
          </a:xfrm>
        </p:spPr>
        <p:txBody>
          <a:bodyPr vert="horz" lIns="274320" tIns="182880" rIns="274320" bIns="182880" rtlCol="0" anchor="ctr" anchorCtr="1">
            <a:normAutofit/>
          </a:bodyPr>
          <a:lstStyle/>
          <a:p>
            <a:r>
              <a:rPr lang="en-US" sz="3800" dirty="0"/>
              <a:t>Filleting the reading</a:t>
            </a:r>
          </a:p>
        </p:txBody>
      </p:sp>
    </p:spTree>
    <p:extLst>
      <p:ext uri="{BB962C8B-B14F-4D97-AF65-F5344CB8AC3E}">
        <p14:creationId xmlns:p14="http://schemas.microsoft.com/office/powerpoint/2010/main" val="64288968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7EB85-1AB5-473F-81CF-A92F2864855C}"/>
              </a:ext>
            </a:extLst>
          </p:cNvPr>
          <p:cNvSpPr>
            <a:spLocks noGrp="1"/>
          </p:cNvSpPr>
          <p:nvPr>
            <p:ph type="title"/>
          </p:nvPr>
        </p:nvSpPr>
        <p:spPr>
          <a:xfrm>
            <a:off x="622335" y="2708804"/>
            <a:ext cx="2774103" cy="1440394"/>
          </a:xfrm>
          <a:noFill/>
          <a:ln>
            <a:solidFill>
              <a:schemeClr val="tx1"/>
            </a:solidFill>
          </a:ln>
        </p:spPr>
        <p:txBody>
          <a:bodyPr>
            <a:normAutofit/>
          </a:bodyPr>
          <a:lstStyle/>
          <a:p>
            <a:r>
              <a:rPr lang="en-GB" sz="2100">
                <a:solidFill>
                  <a:schemeClr val="tx1"/>
                </a:solidFill>
              </a:rPr>
              <a:t>Filleting the Reading</a:t>
            </a:r>
          </a:p>
        </p:txBody>
      </p:sp>
      <p:sp>
        <p:nvSpPr>
          <p:cNvPr id="8"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83244ED-2CE9-427B-8874-67DC44922A6F}"/>
              </a:ext>
            </a:extLst>
          </p:cNvPr>
          <p:cNvSpPr>
            <a:spLocks noGrp="1"/>
          </p:cNvSpPr>
          <p:nvPr>
            <p:ph idx="1"/>
          </p:nvPr>
        </p:nvSpPr>
        <p:spPr>
          <a:xfrm>
            <a:off x="3986295" y="-1"/>
            <a:ext cx="5157705" cy="7094483"/>
          </a:xfrm>
        </p:spPr>
        <p:txBody>
          <a:bodyPr anchor="ctr">
            <a:normAutofit/>
          </a:bodyPr>
          <a:lstStyle/>
          <a:p>
            <a:pPr marL="0" indent="0">
              <a:lnSpc>
                <a:spcPct val="90000"/>
              </a:lnSpc>
              <a:buNone/>
            </a:pPr>
            <a:r>
              <a:rPr lang="en-GB" sz="1600" dirty="0">
                <a:solidFill>
                  <a:schemeClr val="bg2">
                    <a:lumMod val="75000"/>
                  </a:schemeClr>
                </a:solidFill>
              </a:rPr>
              <a:t>READING LISTS – First, you have read much of the material before; you have made notes; you have written essays so…</a:t>
            </a:r>
          </a:p>
          <a:p>
            <a:pPr marL="0" indent="0">
              <a:lnSpc>
                <a:spcPct val="90000"/>
              </a:lnSpc>
              <a:buNone/>
            </a:pPr>
            <a:r>
              <a:rPr lang="en-GB" sz="1600" u="sng" dirty="0">
                <a:solidFill>
                  <a:schemeClr val="bg2">
                    <a:lumMod val="75000"/>
                  </a:schemeClr>
                </a:solidFill>
              </a:rPr>
              <a:t>Filleting is not reading everything again</a:t>
            </a:r>
          </a:p>
          <a:p>
            <a:pPr marL="0" indent="0">
              <a:lnSpc>
                <a:spcPct val="90000"/>
              </a:lnSpc>
              <a:buNone/>
            </a:pPr>
            <a:endParaRPr lang="en-GB" sz="1600" dirty="0">
              <a:solidFill>
                <a:schemeClr val="bg2">
                  <a:lumMod val="75000"/>
                </a:schemeClr>
              </a:solidFill>
            </a:endParaRPr>
          </a:p>
          <a:p>
            <a:pPr marL="0" indent="0">
              <a:lnSpc>
                <a:spcPct val="90000"/>
              </a:lnSpc>
              <a:buNone/>
            </a:pPr>
            <a:r>
              <a:rPr lang="en-GB" sz="1600" b="1" dirty="0">
                <a:solidFill>
                  <a:schemeClr val="bg2">
                    <a:lumMod val="75000"/>
                  </a:schemeClr>
                </a:solidFill>
              </a:rPr>
              <a:t>SKILL: READ WITH A CLEAR FOCUS</a:t>
            </a:r>
          </a:p>
          <a:p>
            <a:pPr marL="342900" indent="-342900">
              <a:lnSpc>
                <a:spcPct val="90000"/>
              </a:lnSpc>
              <a:buFont typeface="+mj-lt"/>
              <a:buAutoNum type="arabicPeriod"/>
            </a:pPr>
            <a:r>
              <a:rPr lang="en-GB" sz="1600" dirty="0">
                <a:solidFill>
                  <a:schemeClr val="bg2">
                    <a:lumMod val="75000"/>
                  </a:schemeClr>
                </a:solidFill>
              </a:rPr>
              <a:t>Narrow down the reading list based on:</a:t>
            </a:r>
          </a:p>
          <a:p>
            <a:pPr lvl="1">
              <a:lnSpc>
                <a:spcPct val="90000"/>
              </a:lnSpc>
            </a:pPr>
            <a:r>
              <a:rPr lang="en-GB" sz="1400" dirty="0">
                <a:solidFill>
                  <a:schemeClr val="bg2">
                    <a:lumMod val="75000"/>
                  </a:schemeClr>
                </a:solidFill>
              </a:rPr>
              <a:t>Paper, topic, key themes &amp; past papers</a:t>
            </a:r>
          </a:p>
          <a:p>
            <a:pPr lvl="1">
              <a:lnSpc>
                <a:spcPct val="90000"/>
              </a:lnSpc>
            </a:pPr>
            <a:r>
              <a:rPr lang="en-GB" sz="1400" dirty="0">
                <a:solidFill>
                  <a:schemeClr val="bg2">
                    <a:lumMod val="75000"/>
                  </a:schemeClr>
                </a:solidFill>
              </a:rPr>
              <a:t>Focus on </a:t>
            </a:r>
            <a:r>
              <a:rPr lang="en-GB" sz="1400" u="sng" dirty="0">
                <a:solidFill>
                  <a:schemeClr val="bg2">
                    <a:lumMod val="75000"/>
                  </a:schemeClr>
                </a:solidFill>
              </a:rPr>
              <a:t>what your outcomes should be</a:t>
            </a:r>
          </a:p>
          <a:p>
            <a:pPr marL="228600" lvl="1" indent="0">
              <a:lnSpc>
                <a:spcPct val="90000"/>
              </a:lnSpc>
              <a:buNone/>
            </a:pPr>
            <a:endParaRPr lang="en-GB" sz="1400" u="sng" dirty="0">
              <a:solidFill>
                <a:schemeClr val="bg2">
                  <a:lumMod val="75000"/>
                </a:schemeClr>
              </a:solidFill>
            </a:endParaRPr>
          </a:p>
          <a:p>
            <a:pPr marL="0" indent="0">
              <a:lnSpc>
                <a:spcPct val="90000"/>
              </a:lnSpc>
              <a:buNone/>
            </a:pPr>
            <a:r>
              <a:rPr lang="en-GB" sz="1600" b="1" dirty="0">
                <a:solidFill>
                  <a:schemeClr val="bg2">
                    <a:lumMod val="75000"/>
                  </a:schemeClr>
                </a:solidFill>
              </a:rPr>
              <a:t>SKILL: TIMED READING</a:t>
            </a:r>
            <a:endParaRPr lang="en-GB" sz="1600" dirty="0">
              <a:solidFill>
                <a:schemeClr val="bg2">
                  <a:lumMod val="75000"/>
                </a:schemeClr>
              </a:solidFill>
            </a:endParaRPr>
          </a:p>
          <a:p>
            <a:pPr>
              <a:lnSpc>
                <a:spcPct val="90000"/>
              </a:lnSpc>
            </a:pPr>
            <a:r>
              <a:rPr lang="en-GB" sz="1600" dirty="0">
                <a:solidFill>
                  <a:schemeClr val="bg2">
                    <a:lumMod val="75000"/>
                  </a:schemeClr>
                </a:solidFill>
              </a:rPr>
              <a:t>Set yourself a time limit &amp; allocate time slots to each item</a:t>
            </a:r>
          </a:p>
          <a:p>
            <a:pPr>
              <a:lnSpc>
                <a:spcPct val="90000"/>
              </a:lnSpc>
            </a:pPr>
            <a:r>
              <a:rPr lang="en-GB" sz="1600" dirty="0">
                <a:solidFill>
                  <a:schemeClr val="bg2">
                    <a:lumMod val="75000"/>
                  </a:schemeClr>
                </a:solidFill>
              </a:rPr>
              <a:t>You CAN get a lot from an item even in the first 1 hour hit</a:t>
            </a:r>
          </a:p>
          <a:p>
            <a:pPr marL="0" indent="0">
              <a:lnSpc>
                <a:spcPct val="90000"/>
              </a:lnSpc>
              <a:buNone/>
            </a:pPr>
            <a:r>
              <a:rPr lang="en-GB" sz="1600" b="1" dirty="0">
                <a:solidFill>
                  <a:schemeClr val="bg2">
                    <a:lumMod val="75000"/>
                  </a:schemeClr>
                </a:solidFill>
              </a:rPr>
              <a:t>SKILL</a:t>
            </a:r>
            <a:r>
              <a:rPr lang="en-GB" sz="1600" dirty="0">
                <a:solidFill>
                  <a:schemeClr val="bg2">
                    <a:lumMod val="75000"/>
                  </a:schemeClr>
                </a:solidFill>
              </a:rPr>
              <a:t>: </a:t>
            </a:r>
            <a:r>
              <a:rPr lang="en-GB" sz="1600" b="1" dirty="0">
                <a:solidFill>
                  <a:schemeClr val="bg2">
                    <a:lumMod val="75000"/>
                  </a:schemeClr>
                </a:solidFill>
              </a:rPr>
              <a:t>NOTE TAKING WITH A CLEAR FOCUS</a:t>
            </a:r>
          </a:p>
          <a:p>
            <a:pPr marL="342900" indent="-342900">
              <a:lnSpc>
                <a:spcPct val="90000"/>
              </a:lnSpc>
              <a:buFont typeface="+mj-lt"/>
              <a:buAutoNum type="arabicPeriod"/>
            </a:pPr>
            <a:r>
              <a:rPr lang="en-GB" sz="1600" dirty="0">
                <a:solidFill>
                  <a:schemeClr val="bg2">
                    <a:lumMod val="75000"/>
                  </a:schemeClr>
                </a:solidFill>
              </a:rPr>
              <a:t>Find the key THEMES – DEBATES – ARGUMENS</a:t>
            </a:r>
          </a:p>
          <a:p>
            <a:pPr lvl="1">
              <a:lnSpc>
                <a:spcPct val="90000"/>
              </a:lnSpc>
            </a:pPr>
            <a:r>
              <a:rPr lang="en-GB" sz="1400" dirty="0">
                <a:solidFill>
                  <a:schemeClr val="bg2">
                    <a:lumMod val="75000"/>
                  </a:schemeClr>
                </a:solidFill>
              </a:rPr>
              <a:t>you can revisit them later – don’t worry about capturing every aspect…</a:t>
            </a:r>
          </a:p>
          <a:p>
            <a:pPr marL="342900" indent="-342900">
              <a:lnSpc>
                <a:spcPct val="90000"/>
              </a:lnSpc>
              <a:buFont typeface="+mj-lt"/>
              <a:buAutoNum type="arabicPeriod"/>
            </a:pPr>
            <a:r>
              <a:rPr lang="en-GB" sz="1600" u="sng" dirty="0">
                <a:solidFill>
                  <a:schemeClr val="bg2">
                    <a:lumMod val="75000"/>
                  </a:schemeClr>
                </a:solidFill>
              </a:rPr>
              <a:t>Noting should be ACTIVE </a:t>
            </a:r>
            <a:endParaRPr lang="en-GB" sz="1600" dirty="0">
              <a:solidFill>
                <a:schemeClr val="bg2">
                  <a:lumMod val="75000"/>
                </a:schemeClr>
              </a:solidFill>
            </a:endParaRPr>
          </a:p>
          <a:p>
            <a:pPr lvl="1">
              <a:lnSpc>
                <a:spcPct val="90000"/>
              </a:lnSpc>
            </a:pPr>
            <a:r>
              <a:rPr lang="en-GB" sz="1400" dirty="0">
                <a:solidFill>
                  <a:schemeClr val="bg2">
                    <a:lumMod val="75000"/>
                  </a:schemeClr>
                </a:solidFill>
              </a:rPr>
              <a:t>add your comments &amp; your view</a:t>
            </a:r>
          </a:p>
          <a:p>
            <a:pPr lvl="1">
              <a:lnSpc>
                <a:spcPct val="90000"/>
              </a:lnSpc>
            </a:pPr>
            <a:r>
              <a:rPr lang="en-GB" sz="1400" dirty="0">
                <a:solidFill>
                  <a:schemeClr val="bg2">
                    <a:lumMod val="75000"/>
                  </a:schemeClr>
                </a:solidFill>
              </a:rPr>
              <a:t>your questions to your own notes </a:t>
            </a:r>
          </a:p>
        </p:txBody>
      </p:sp>
      <p:sp>
        <p:nvSpPr>
          <p:cNvPr id="7" name="TextBox 6">
            <a:extLst>
              <a:ext uri="{FF2B5EF4-FFF2-40B4-BE49-F238E27FC236}">
                <a16:creationId xmlns:a16="http://schemas.microsoft.com/office/drawing/2014/main" id="{F50C5407-B08E-074D-BBE7-37D60091071A}"/>
              </a:ext>
            </a:extLst>
          </p:cNvPr>
          <p:cNvSpPr txBox="1"/>
          <p:nvPr/>
        </p:nvSpPr>
        <p:spPr>
          <a:xfrm>
            <a:off x="132736" y="6488668"/>
            <a:ext cx="2551472" cy="646331"/>
          </a:xfrm>
          <a:prstGeom prst="rect">
            <a:avLst/>
          </a:prstGeom>
          <a:noFill/>
        </p:spPr>
        <p:txBody>
          <a:bodyPr wrap="square" rtlCol="0">
            <a:spAutoFit/>
          </a:bodyPr>
          <a:lstStyle/>
          <a:p>
            <a:pPr defTabSz="914400">
              <a:defRPr/>
            </a:pPr>
            <a:r>
              <a:rPr kumimoji="0" lang="en-GB" sz="1800" b="0" i="0" u="none" strike="noStrike" kern="0" cap="none" spc="0" normalizeH="0" baseline="0" noProof="0" dirty="0">
                <a:ln>
                  <a:noFill/>
                </a:ln>
                <a:solidFill>
                  <a:srgbClr val="4A5356"/>
                </a:solidFill>
                <a:effectLst/>
                <a:uLnTx/>
                <a:uFillTx/>
                <a:latin typeface="Gill Sans MT" panose="020B0502020104020203"/>
                <a:ea typeface="+mn-ea"/>
                <a:cs typeface="+mn-cs"/>
              </a:rPr>
              <a:t>© </a:t>
            </a:r>
            <a:r>
              <a:rPr kumimoji="0" lang="en-GB" sz="1800" b="0" i="0" u="none" strike="noStrike" kern="0" cap="none" spc="0" normalizeH="0" baseline="0" noProof="0" dirty="0" err="1">
                <a:ln>
                  <a:noFill/>
                </a:ln>
                <a:solidFill>
                  <a:srgbClr val="4A5356"/>
                </a:solidFill>
                <a:effectLst/>
                <a:uLnTx/>
                <a:uFillTx/>
                <a:latin typeface="Gill Sans MT" panose="020B0502020104020203"/>
                <a:ea typeface="+mn-ea"/>
                <a:cs typeface="+mn-cs"/>
              </a:rPr>
              <a:t>Dr.</a:t>
            </a:r>
            <a:r>
              <a:rPr kumimoji="0" lang="en-GB" sz="1800" b="0" i="0" u="none" strike="noStrike" kern="0" cap="none" spc="0" normalizeH="0" baseline="0" noProof="0" dirty="0">
                <a:ln>
                  <a:noFill/>
                </a:ln>
                <a:solidFill>
                  <a:srgbClr val="4A5356"/>
                </a:solidFill>
                <a:effectLst/>
                <a:uLnTx/>
                <a:uFillTx/>
                <a:latin typeface="Gill Sans MT" panose="020B0502020104020203"/>
                <a:ea typeface="+mn-ea"/>
                <a:cs typeface="+mn-cs"/>
              </a:rPr>
              <a:t> </a:t>
            </a:r>
            <a:r>
              <a:rPr lang="en-GB" kern="0" dirty="0">
                <a:solidFill>
                  <a:srgbClr val="4A5356"/>
                </a:solidFill>
              </a:rPr>
              <a:t>Rob McMahon</a:t>
            </a:r>
          </a:p>
          <a:p>
            <a:pPr defTabSz="914400">
              <a:defRPr/>
            </a:pPr>
            <a:endParaRPr kumimoji="0" lang="en-GB" sz="1800" b="0" i="0" u="none" strike="noStrike" kern="0" cap="none" spc="0" normalizeH="0" baseline="0" noProof="0" dirty="0">
              <a:ln>
                <a:noFill/>
              </a:ln>
              <a:solidFill>
                <a:srgbClr val="4A5356"/>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2985289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41543" y="1828154"/>
            <a:ext cx="5660925" cy="1323439"/>
          </a:xfrm>
          <a:prstGeom prst="rect">
            <a:avLst/>
          </a:prstGeom>
          <a:noFill/>
        </p:spPr>
        <p:txBody>
          <a:bodyPr wrap="none" lIns="91440" tIns="45720" rIns="91440" bIns="45720">
            <a:prstTxWarp prst="textArchUp">
              <a:avLst/>
            </a:prstTxWarp>
            <a:spAutoFit/>
          </a:bodyPr>
          <a:lstStyle/>
          <a:p>
            <a:pPr algn="ctr"/>
            <a:r>
              <a:rPr lang="de-DE" sz="8000" b="1" dirty="0">
                <a:ln w="12700">
                  <a:solidFill>
                    <a:schemeClr val="bg1"/>
                  </a:solidFill>
                  <a:prstDash val="solid"/>
                </a:ln>
                <a:solidFill>
                  <a:schemeClr val="tx2"/>
                </a:solidFill>
                <a:effectLst>
                  <a:outerShdw blurRad="41275" dist="20320" dir="1800000" algn="tl" rotWithShape="0">
                    <a:srgbClr val="000000">
                      <a:alpha val="40000"/>
                    </a:srgbClr>
                  </a:outerShdw>
                </a:effectLst>
              </a:rPr>
              <a:t>Q and A</a:t>
            </a:r>
            <a:endParaRPr lang="de-DE" sz="8000" b="1" cap="none" spc="0" dirty="0">
              <a:ln w="12700">
                <a:solidFill>
                  <a:schemeClr val="bg1"/>
                </a:solidFill>
                <a:prstDash val="solid"/>
              </a:ln>
              <a:solidFill>
                <a:schemeClr val="tx2"/>
              </a:solidFill>
              <a:effectLst>
                <a:outerShdw blurRad="41275" dist="20320" dir="1800000" algn="tl" rotWithShape="0">
                  <a:srgbClr val="000000">
                    <a:alpha val="40000"/>
                  </a:srgbClr>
                </a:outerShdw>
              </a:effectLst>
            </a:endParaRPr>
          </a:p>
        </p:txBody>
      </p:sp>
      <p:sp>
        <p:nvSpPr>
          <p:cNvPr id="2" name="TextBox 1">
            <a:extLst>
              <a:ext uri="{FF2B5EF4-FFF2-40B4-BE49-F238E27FC236}">
                <a16:creationId xmlns:a16="http://schemas.microsoft.com/office/drawing/2014/main" id="{32BA5207-1B20-D849-9B23-5FF65588AFB6}"/>
              </a:ext>
            </a:extLst>
          </p:cNvPr>
          <p:cNvSpPr txBox="1"/>
          <p:nvPr/>
        </p:nvSpPr>
        <p:spPr>
          <a:xfrm>
            <a:off x="3014714" y="3429000"/>
            <a:ext cx="3201069" cy="584775"/>
          </a:xfrm>
          <a:prstGeom prst="rect">
            <a:avLst/>
          </a:prstGeom>
          <a:noFill/>
        </p:spPr>
        <p:txBody>
          <a:bodyPr wrap="none" rtlCol="0">
            <a:spAutoFit/>
          </a:bodyPr>
          <a:lstStyle/>
          <a:p>
            <a:pPr algn="ctr"/>
            <a:r>
              <a:rPr lang="en-US" sz="3200" dirty="0">
                <a:solidFill>
                  <a:schemeClr val="tx2"/>
                </a:solidFill>
              </a:rPr>
              <a:t>Dr. Rob McMahon</a:t>
            </a:r>
          </a:p>
        </p:txBody>
      </p:sp>
    </p:spTree>
    <p:extLst>
      <p:ext uri="{BB962C8B-B14F-4D97-AF65-F5344CB8AC3E}">
        <p14:creationId xmlns:p14="http://schemas.microsoft.com/office/powerpoint/2010/main" val="296687854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Picture 3" descr="Hour Glass with red sand">
            <a:extLst>
              <a:ext uri="{FF2B5EF4-FFF2-40B4-BE49-F238E27FC236}">
                <a16:creationId xmlns:a16="http://schemas.microsoft.com/office/drawing/2014/main" id="{8D2ECEB6-DB6C-49BA-A871-685C09EC5EB4}"/>
              </a:ext>
            </a:extLst>
          </p:cNvPr>
          <p:cNvPicPr>
            <a:picLocks noChangeAspect="1"/>
          </p:cNvPicPr>
          <p:nvPr/>
        </p:nvPicPr>
        <p:blipFill rotWithShape="1">
          <a:blip r:embed="rId2"/>
          <a:srcRect t="32017" b="5701"/>
          <a:stretch/>
        </p:blipFill>
        <p:spPr>
          <a:xfrm>
            <a:off x="20" y="10"/>
            <a:ext cx="9143980" cy="4242806"/>
          </a:xfrm>
          <a:prstGeom prst="rect">
            <a:avLst/>
          </a:prstGeom>
        </p:spPr>
      </p:pic>
      <p:sp>
        <p:nvSpPr>
          <p:cNvPr id="2" name="Title 1">
            <a:extLst>
              <a:ext uri="{FF2B5EF4-FFF2-40B4-BE49-F238E27FC236}">
                <a16:creationId xmlns:a16="http://schemas.microsoft.com/office/drawing/2014/main" id="{DDE95D42-F5ED-7844-B010-7D913FE12C4D}"/>
              </a:ext>
            </a:extLst>
          </p:cNvPr>
          <p:cNvSpPr>
            <a:spLocks noGrp="1"/>
          </p:cNvSpPr>
          <p:nvPr>
            <p:ph type="title"/>
          </p:nvPr>
        </p:nvSpPr>
        <p:spPr>
          <a:xfrm>
            <a:off x="1200150" y="3419936"/>
            <a:ext cx="6743700" cy="1645759"/>
          </a:xfrm>
        </p:spPr>
        <p:txBody>
          <a:bodyPr vert="horz" lIns="274320" tIns="182880" rIns="274320" bIns="182880" rtlCol="0" anchor="ctr" anchorCtr="1">
            <a:normAutofit/>
          </a:bodyPr>
          <a:lstStyle/>
          <a:p>
            <a:r>
              <a:rPr lang="en-US" sz="3800"/>
              <a:t>Revision Time Management</a:t>
            </a:r>
          </a:p>
        </p:txBody>
      </p:sp>
    </p:spTree>
    <p:extLst>
      <p:ext uri="{BB962C8B-B14F-4D97-AF65-F5344CB8AC3E}">
        <p14:creationId xmlns:p14="http://schemas.microsoft.com/office/powerpoint/2010/main" val="118179154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9A1664-7FFF-5943-9635-955F1716A09C}"/>
              </a:ext>
            </a:extLst>
          </p:cNvPr>
          <p:cNvSpPr>
            <a:spLocks noGrp="1"/>
          </p:cNvSpPr>
          <p:nvPr>
            <p:ph type="title"/>
          </p:nvPr>
        </p:nvSpPr>
        <p:spPr>
          <a:xfrm>
            <a:off x="4084122" y="418337"/>
            <a:ext cx="4443982" cy="1174991"/>
          </a:xfrm>
        </p:spPr>
        <p:txBody>
          <a:bodyPr>
            <a:normAutofit/>
          </a:bodyPr>
          <a:lstStyle/>
          <a:p>
            <a:r>
              <a:rPr lang="en-GB" sz="1900" dirty="0"/>
              <a:t>The 3:2:1 Method</a:t>
            </a:r>
            <a:br>
              <a:rPr lang="en-GB" sz="1900" dirty="0"/>
            </a:br>
            <a:r>
              <a:rPr lang="en-GB" sz="1900" dirty="0"/>
              <a:t>my Extended suggestion</a:t>
            </a:r>
            <a:br>
              <a:rPr lang="en-GB" sz="1900" dirty="0"/>
            </a:br>
            <a:endParaRPr lang="en-GB" sz="1900" dirty="0"/>
          </a:p>
        </p:txBody>
      </p:sp>
      <p:pic>
        <p:nvPicPr>
          <p:cNvPr id="7" name="Picture 6" descr="Books stacked on a table">
            <a:extLst>
              <a:ext uri="{FF2B5EF4-FFF2-40B4-BE49-F238E27FC236}">
                <a16:creationId xmlns:a16="http://schemas.microsoft.com/office/drawing/2014/main" id="{DD99B705-D043-4AA9-80A7-D12C3CD4E3A9}"/>
              </a:ext>
            </a:extLst>
          </p:cNvPr>
          <p:cNvPicPr>
            <a:picLocks noChangeAspect="1"/>
          </p:cNvPicPr>
          <p:nvPr/>
        </p:nvPicPr>
        <p:blipFill rotWithShape="1">
          <a:blip r:embed="rId2"/>
          <a:srcRect l="33994" r="32007" b="-1"/>
          <a:stretch/>
        </p:blipFill>
        <p:spPr>
          <a:xfrm>
            <a:off x="20" y="10"/>
            <a:ext cx="3492988" cy="6857990"/>
          </a:xfrm>
          <a:prstGeom prst="rect">
            <a:avLst/>
          </a:prstGeom>
        </p:spPr>
      </p:pic>
      <p:sp>
        <p:nvSpPr>
          <p:cNvPr id="5" name="Content Placeholder 4">
            <a:extLst>
              <a:ext uri="{FF2B5EF4-FFF2-40B4-BE49-F238E27FC236}">
                <a16:creationId xmlns:a16="http://schemas.microsoft.com/office/drawing/2014/main" id="{491A68A1-45EC-F64B-B4C5-20196436D75C}"/>
              </a:ext>
            </a:extLst>
          </p:cNvPr>
          <p:cNvSpPr>
            <a:spLocks noGrp="1"/>
          </p:cNvSpPr>
          <p:nvPr>
            <p:ph idx="1"/>
          </p:nvPr>
        </p:nvSpPr>
        <p:spPr>
          <a:xfrm>
            <a:off x="3672590" y="1799806"/>
            <a:ext cx="5311620" cy="5497020"/>
          </a:xfrm>
        </p:spPr>
        <p:txBody>
          <a:bodyPr>
            <a:normAutofit/>
          </a:bodyPr>
          <a:lstStyle/>
          <a:p>
            <a:pPr marL="0" indent="0">
              <a:lnSpc>
                <a:spcPct val="90000"/>
              </a:lnSpc>
              <a:buNone/>
            </a:pPr>
            <a:r>
              <a:rPr lang="en-GB" sz="1600" dirty="0">
                <a:solidFill>
                  <a:srgbClr val="FF0080"/>
                </a:solidFill>
              </a:rPr>
              <a:t>1: </a:t>
            </a:r>
            <a:r>
              <a:rPr lang="en-GB" sz="1600" dirty="0"/>
              <a:t>Condense the material you have – let us use the US Govt section of the Politics FINALS paper as an example…</a:t>
            </a:r>
          </a:p>
          <a:p>
            <a:pPr marL="0" indent="0">
              <a:lnSpc>
                <a:spcPct val="90000"/>
              </a:lnSpc>
              <a:buNone/>
            </a:pPr>
            <a:r>
              <a:rPr lang="en-GB" sz="1600" dirty="0"/>
              <a:t>	- Think Google Earth to Google Streetview</a:t>
            </a:r>
          </a:p>
          <a:p>
            <a:pPr marL="0" indent="0">
              <a:lnSpc>
                <a:spcPct val="90000"/>
              </a:lnSpc>
              <a:buNone/>
            </a:pPr>
            <a:r>
              <a:rPr lang="en-GB" sz="1600" dirty="0"/>
              <a:t>	- That is – Paper – Topics – Sub-Topics</a:t>
            </a:r>
          </a:p>
          <a:p>
            <a:pPr marL="0" indent="0">
              <a:lnSpc>
                <a:spcPct val="90000"/>
              </a:lnSpc>
              <a:buNone/>
            </a:pPr>
            <a:r>
              <a:rPr lang="en-GB" sz="1600" dirty="0"/>
              <a:t>	- Then make an overall MAP</a:t>
            </a:r>
          </a:p>
          <a:p>
            <a:pPr marL="0" indent="0">
              <a:lnSpc>
                <a:spcPct val="90000"/>
              </a:lnSpc>
              <a:buNone/>
            </a:pPr>
            <a:endParaRPr lang="en-GB" sz="1600" dirty="0"/>
          </a:p>
          <a:p>
            <a:pPr marL="0" indent="0">
              <a:lnSpc>
                <a:spcPct val="90000"/>
              </a:lnSpc>
              <a:buNone/>
            </a:pPr>
            <a:r>
              <a:rPr lang="en-GB" sz="1600" dirty="0">
                <a:solidFill>
                  <a:schemeClr val="tx1"/>
                </a:solidFill>
              </a:rPr>
              <a:t>2:  When the Map is - done put Questions into the map using the second bullet above to structure. Then make further Qs that are NOT those you have already thought about (how do you generate more questions?_</a:t>
            </a:r>
          </a:p>
          <a:p>
            <a:pPr marL="0" indent="0">
              <a:lnSpc>
                <a:spcPct val="90000"/>
              </a:lnSpc>
              <a:buNone/>
            </a:pPr>
            <a:endParaRPr lang="en-GB" sz="1600" dirty="0"/>
          </a:p>
          <a:p>
            <a:pPr marL="0" indent="0">
              <a:lnSpc>
                <a:spcPct val="90000"/>
              </a:lnSpc>
              <a:buNone/>
            </a:pPr>
            <a:r>
              <a:rPr lang="en-GB" sz="1600" dirty="0">
                <a:solidFill>
                  <a:schemeClr val="tx1"/>
                </a:solidFill>
              </a:rPr>
              <a:t>3: </a:t>
            </a:r>
            <a:r>
              <a:rPr lang="en-GB" sz="1600" dirty="0"/>
              <a:t>Revisit all your notes – look at the essay plans (don’t write too many essays in full – but DO some). Then find YOUR GAPS…</a:t>
            </a:r>
          </a:p>
          <a:p>
            <a:pPr>
              <a:lnSpc>
                <a:spcPct val="90000"/>
              </a:lnSpc>
            </a:pPr>
            <a:endParaRPr lang="en-GB" sz="1200" dirty="0"/>
          </a:p>
        </p:txBody>
      </p:sp>
      <p:pic>
        <p:nvPicPr>
          <p:cNvPr id="8" name="Picture 7" descr="A picture containing text&#10;&#10;Description automatically generated">
            <a:extLst>
              <a:ext uri="{FF2B5EF4-FFF2-40B4-BE49-F238E27FC236}">
                <a16:creationId xmlns:a16="http://schemas.microsoft.com/office/drawing/2014/main" id="{D5224D46-BFB3-AE40-9526-54605EAF71D1}"/>
              </a:ext>
            </a:extLst>
          </p:cNvPr>
          <p:cNvPicPr>
            <a:picLocks noChangeAspect="1"/>
          </p:cNvPicPr>
          <p:nvPr/>
        </p:nvPicPr>
        <p:blipFill>
          <a:blip r:embed="rId3"/>
          <a:stretch>
            <a:fillRect/>
          </a:stretch>
        </p:blipFill>
        <p:spPr>
          <a:xfrm>
            <a:off x="409903" y="349689"/>
            <a:ext cx="1258444" cy="1243639"/>
          </a:xfrm>
          <a:prstGeom prst="rect">
            <a:avLst/>
          </a:prstGeom>
        </p:spPr>
      </p:pic>
    </p:spTree>
    <p:extLst>
      <p:ext uri="{BB962C8B-B14F-4D97-AF65-F5344CB8AC3E}">
        <p14:creationId xmlns:p14="http://schemas.microsoft.com/office/powerpoint/2010/main" val="416233120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Picture 3" descr="Glasses on top of a book">
            <a:extLst>
              <a:ext uri="{FF2B5EF4-FFF2-40B4-BE49-F238E27FC236}">
                <a16:creationId xmlns:a16="http://schemas.microsoft.com/office/drawing/2014/main" id="{3E51F80B-C548-4234-B803-BB8451EFC8B0}"/>
              </a:ext>
            </a:extLst>
          </p:cNvPr>
          <p:cNvPicPr>
            <a:picLocks noChangeAspect="1"/>
          </p:cNvPicPr>
          <p:nvPr/>
        </p:nvPicPr>
        <p:blipFill>
          <a:blip r:embed="rId2"/>
          <a:srcRect t="14960" b="14960"/>
          <a:stretch/>
        </p:blipFill>
        <p:spPr>
          <a:xfrm>
            <a:off x="20" y="10"/>
            <a:ext cx="9143980" cy="4242806"/>
          </a:xfrm>
          <a:prstGeom prst="rect">
            <a:avLst/>
          </a:prstGeom>
        </p:spPr>
      </p:pic>
      <p:sp>
        <p:nvSpPr>
          <p:cNvPr id="2" name="Title 1">
            <a:extLst>
              <a:ext uri="{FF2B5EF4-FFF2-40B4-BE49-F238E27FC236}">
                <a16:creationId xmlns:a16="http://schemas.microsoft.com/office/drawing/2014/main" id="{B6FE302E-CD4F-D24F-9127-CF5E82BED9A4}"/>
              </a:ext>
            </a:extLst>
          </p:cNvPr>
          <p:cNvSpPr>
            <a:spLocks noGrp="1"/>
          </p:cNvSpPr>
          <p:nvPr>
            <p:ph type="title"/>
          </p:nvPr>
        </p:nvSpPr>
        <p:spPr>
          <a:xfrm>
            <a:off x="1200150" y="3419936"/>
            <a:ext cx="6743700" cy="1645759"/>
          </a:xfrm>
        </p:spPr>
        <p:txBody>
          <a:bodyPr vert="horz" lIns="274320" tIns="182880" rIns="274320" bIns="182880" rtlCol="0" anchor="ctr" anchorCtr="1">
            <a:normAutofit/>
          </a:bodyPr>
          <a:lstStyle/>
          <a:p>
            <a:r>
              <a:rPr lang="en-US" sz="3800" dirty="0"/>
              <a:t>Past Papers</a:t>
            </a:r>
          </a:p>
        </p:txBody>
      </p:sp>
    </p:spTree>
    <p:extLst>
      <p:ext uri="{BB962C8B-B14F-4D97-AF65-F5344CB8AC3E}">
        <p14:creationId xmlns:p14="http://schemas.microsoft.com/office/powerpoint/2010/main" val="4121288307"/>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260" y="1248156"/>
            <a:ext cx="726948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3" name="Rectangle 12">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671" y="1060704"/>
            <a:ext cx="7550658"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C98EE11A-9382-574C-A61D-E73494261B17}"/>
              </a:ext>
            </a:extLst>
          </p:cNvPr>
          <p:cNvSpPr>
            <a:spLocks noGrp="1"/>
          </p:cNvSpPr>
          <p:nvPr>
            <p:ph type="title"/>
          </p:nvPr>
        </p:nvSpPr>
        <p:spPr>
          <a:xfrm>
            <a:off x="1673352" y="467418"/>
            <a:ext cx="5797296" cy="1188720"/>
          </a:xfrm>
          <a:solidFill>
            <a:srgbClr val="FFFFFF"/>
          </a:solidFill>
        </p:spPr>
        <p:txBody>
          <a:bodyPr vert="horz" lIns="182880" tIns="182880" rIns="182880" bIns="182880" rtlCol="0" anchor="ctr">
            <a:normAutofit/>
          </a:bodyPr>
          <a:lstStyle/>
          <a:p>
            <a:r>
              <a:rPr lang="en-US" sz="2800" kern="1200" cap="all" spc="200" baseline="0" dirty="0">
                <a:solidFill>
                  <a:srgbClr val="262626"/>
                </a:solidFill>
                <a:latin typeface="+mj-lt"/>
                <a:ea typeface="+mj-ea"/>
                <a:cs typeface="+mj-cs"/>
              </a:rPr>
              <a:t>using Past Papers</a:t>
            </a:r>
          </a:p>
        </p:txBody>
      </p:sp>
      <p:sp>
        <p:nvSpPr>
          <p:cNvPr id="4" name="TextBox 3">
            <a:extLst>
              <a:ext uri="{FF2B5EF4-FFF2-40B4-BE49-F238E27FC236}">
                <a16:creationId xmlns:a16="http://schemas.microsoft.com/office/drawing/2014/main" id="{55CA3E13-1B79-EF46-9AAE-30E74B1C0F03}"/>
              </a:ext>
            </a:extLst>
          </p:cNvPr>
          <p:cNvSpPr txBox="1"/>
          <p:nvPr/>
        </p:nvSpPr>
        <p:spPr>
          <a:xfrm>
            <a:off x="1222334" y="1946829"/>
            <a:ext cx="6699331" cy="3326928"/>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1000"/>
              </a:spcBef>
              <a:spcAft>
                <a:spcPts val="0"/>
              </a:spcAft>
              <a:buClr>
                <a:srgbClr val="9BAFB5"/>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4A5356"/>
                </a:solidFill>
                <a:effectLst/>
                <a:uLnTx/>
                <a:uFillTx/>
                <a:latin typeface="Gill Sans MT" panose="020B0502020104020203"/>
                <a:ea typeface="+mn-ea"/>
                <a:cs typeface="+mn-cs"/>
              </a:rPr>
              <a:t>It</a:t>
            </a:r>
            <a:r>
              <a:rPr kumimoji="0" lang="en-US" sz="1500" b="0" i="0" u="none" strike="noStrike" kern="1200" cap="none" spc="0" normalizeH="0" noProof="0" dirty="0">
                <a:ln>
                  <a:noFill/>
                </a:ln>
                <a:solidFill>
                  <a:srgbClr val="4A5356"/>
                </a:solidFill>
                <a:effectLst/>
                <a:uLnTx/>
                <a:uFillTx/>
                <a:latin typeface="Gill Sans MT" panose="020B0502020104020203"/>
                <a:ea typeface="+mn-ea"/>
                <a:cs typeface="+mn-cs"/>
              </a:rPr>
              <a:t> is obviously good idea to use past papers but:</a:t>
            </a:r>
          </a:p>
          <a:p>
            <a:pPr marL="0" marR="0" lvl="0" indent="-228600" algn="l" defTabSz="914400" rtl="0" eaLnBrk="1" fontAlgn="auto" latinLnBrk="0" hangingPunct="1">
              <a:lnSpc>
                <a:spcPct val="90000"/>
              </a:lnSpc>
              <a:spcBef>
                <a:spcPts val="1000"/>
              </a:spcBef>
              <a:spcAft>
                <a:spcPts val="0"/>
              </a:spcAft>
              <a:buClr>
                <a:srgbClr val="9BAFB5"/>
              </a:buClr>
              <a:buSzTx/>
              <a:buFont typeface="Arial" panose="020B0604020202020204" pitchFamily="34" charset="0"/>
              <a:buChar char="•"/>
              <a:tabLst/>
              <a:defRPr/>
            </a:pPr>
            <a:r>
              <a:rPr lang="en-US" sz="1500" baseline="0" dirty="0">
                <a:solidFill>
                  <a:srgbClr val="4A5356"/>
                </a:solidFill>
                <a:latin typeface="Gill Sans MT" panose="020B0502020104020203"/>
              </a:rPr>
              <a:t>Don’t let them worry you – they</a:t>
            </a:r>
            <a:r>
              <a:rPr lang="en-US" sz="1500" dirty="0">
                <a:solidFill>
                  <a:srgbClr val="4A5356"/>
                </a:solidFill>
                <a:latin typeface="Gill Sans MT" panose="020B0502020104020203"/>
              </a:rPr>
              <a:t> will be a source of comfort at the end of the revision process – if you were happy with them at the start you would not need to revise</a:t>
            </a:r>
          </a:p>
          <a:p>
            <a:pPr marL="0" marR="0" lvl="0" indent="-228600" algn="l" defTabSz="914400" rtl="0" eaLnBrk="1" fontAlgn="auto" latinLnBrk="0" hangingPunct="1">
              <a:lnSpc>
                <a:spcPct val="90000"/>
              </a:lnSpc>
              <a:spcBef>
                <a:spcPts val="1000"/>
              </a:spcBef>
              <a:spcAft>
                <a:spcPts val="0"/>
              </a:spcAft>
              <a:buClr>
                <a:srgbClr val="9BAFB5"/>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4A5356"/>
                </a:solidFill>
                <a:effectLst/>
                <a:uLnTx/>
                <a:uFillTx/>
                <a:latin typeface="Gill Sans MT" panose="020B0502020104020203"/>
                <a:ea typeface="+mn-ea"/>
                <a:cs typeface="+mn-cs"/>
              </a:rPr>
              <a:t>Remember the Google Earth to Streetview</a:t>
            </a:r>
            <a:r>
              <a:rPr kumimoji="0" lang="en-US" sz="1500" b="0" i="0" u="none" strike="noStrike" kern="1200" cap="none" spc="0" normalizeH="0" noProof="0" dirty="0">
                <a:ln>
                  <a:noFill/>
                </a:ln>
                <a:solidFill>
                  <a:srgbClr val="4A5356"/>
                </a:solidFill>
                <a:effectLst/>
                <a:uLnTx/>
                <a:uFillTx/>
                <a:latin typeface="Gill Sans MT" panose="020B0502020104020203"/>
                <a:ea typeface="+mn-ea"/>
                <a:cs typeface="+mn-cs"/>
              </a:rPr>
              <a:t> approach</a:t>
            </a:r>
          </a:p>
          <a:p>
            <a:pPr marL="0" marR="0" lvl="0" indent="-228600" algn="l" defTabSz="914400" rtl="0" eaLnBrk="1" fontAlgn="auto" latinLnBrk="0" hangingPunct="1">
              <a:lnSpc>
                <a:spcPct val="90000"/>
              </a:lnSpc>
              <a:spcBef>
                <a:spcPts val="1000"/>
              </a:spcBef>
              <a:spcAft>
                <a:spcPts val="0"/>
              </a:spcAft>
              <a:buClr>
                <a:srgbClr val="9BAFB5"/>
              </a:buClr>
              <a:buSzTx/>
              <a:buFont typeface="Arial" panose="020B0604020202020204" pitchFamily="34" charset="0"/>
              <a:buChar char="•"/>
              <a:tabLst/>
              <a:defRPr/>
            </a:pPr>
            <a:r>
              <a:rPr lang="en-US" sz="1500" baseline="0" dirty="0">
                <a:solidFill>
                  <a:srgbClr val="4A5356"/>
                </a:solidFill>
                <a:latin typeface="Gill Sans MT" panose="020B0502020104020203"/>
              </a:rPr>
              <a:t>Or</a:t>
            </a:r>
            <a:r>
              <a:rPr lang="en-US" sz="1500" dirty="0">
                <a:solidFill>
                  <a:srgbClr val="4A5356"/>
                </a:solidFill>
                <a:latin typeface="Gill Sans MT" panose="020B0502020104020203"/>
              </a:rPr>
              <a:t> consider it as A JIGSAW – Let me use another US FINALS example (the point is generic even if the example is not): what if your Tutorial Q was narrow (E.G. “The Constitution cannot constrain a President like Donald Trump”. Discuss) What do you do?</a:t>
            </a:r>
          </a:p>
          <a:p>
            <a:pPr marL="0" marR="0" lvl="0" indent="-228600" algn="l" defTabSz="914400" rtl="0" eaLnBrk="1" fontAlgn="auto" latinLnBrk="0" hangingPunct="1">
              <a:lnSpc>
                <a:spcPct val="90000"/>
              </a:lnSpc>
              <a:spcBef>
                <a:spcPts val="1000"/>
              </a:spcBef>
              <a:spcAft>
                <a:spcPts val="0"/>
              </a:spcAft>
              <a:buClr>
                <a:srgbClr val="9BAFB5"/>
              </a:buClr>
              <a:buSzTx/>
              <a:buFont typeface="Arial" panose="020B0604020202020204" pitchFamily="34" charset="0"/>
              <a:buChar char="•"/>
              <a:tabLst/>
              <a:defRPr/>
            </a:pPr>
            <a:r>
              <a:rPr lang="en-US" sz="1500" dirty="0">
                <a:solidFill>
                  <a:srgbClr val="4A5356"/>
                </a:solidFill>
                <a:latin typeface="Gill Sans MT" panose="020B0502020104020203"/>
              </a:rPr>
              <a:t>JIGSAW – what is the picture on the box? What are the main sections to identify? What are the elements within those sections?</a:t>
            </a:r>
          </a:p>
          <a:p>
            <a:pPr marL="0" marR="0" lvl="0" indent="-228600" algn="l" defTabSz="914400" rtl="0" eaLnBrk="1" fontAlgn="auto" latinLnBrk="0" hangingPunct="1">
              <a:lnSpc>
                <a:spcPct val="90000"/>
              </a:lnSpc>
              <a:spcBef>
                <a:spcPts val="1000"/>
              </a:spcBef>
              <a:spcAft>
                <a:spcPts val="0"/>
              </a:spcAft>
              <a:buClr>
                <a:srgbClr val="9BAFB5"/>
              </a:buClr>
              <a:buSzTx/>
              <a:buFont typeface="Arial" panose="020B0604020202020204" pitchFamily="34" charset="0"/>
              <a:buChar char="•"/>
              <a:tabLst/>
              <a:defRPr/>
            </a:pPr>
            <a:r>
              <a:rPr lang="en-US" sz="1500" dirty="0">
                <a:solidFill>
                  <a:srgbClr val="4A5356"/>
                </a:solidFill>
                <a:latin typeface="Gill Sans MT" panose="020B0502020104020203"/>
              </a:rPr>
              <a:t>In sum – go from narrow straight to BIG PICTURE…then you can narrow </a:t>
            </a:r>
            <a:endParaRPr kumimoji="0" lang="en-US" sz="1500" b="0" i="0" u="none" strike="noStrike" kern="1200" cap="none" spc="0" normalizeH="0" baseline="0" noProof="0" dirty="0">
              <a:ln>
                <a:noFill/>
              </a:ln>
              <a:solidFill>
                <a:srgbClr val="4A5356"/>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63689187"/>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White notebook and colour pencil">
            <a:extLst>
              <a:ext uri="{FF2B5EF4-FFF2-40B4-BE49-F238E27FC236}">
                <a16:creationId xmlns:a16="http://schemas.microsoft.com/office/drawing/2014/main" id="{3E51F80B-C548-4234-B803-BB8451EFC8B0}"/>
              </a:ext>
            </a:extLst>
          </p:cNvPr>
          <p:cNvPicPr>
            <a:picLocks noChangeAspect="1"/>
          </p:cNvPicPr>
          <p:nvPr/>
        </p:nvPicPr>
        <p:blipFill>
          <a:blip r:embed="rId2"/>
          <a:srcRect t="15133" b="15133"/>
          <a:stretch/>
        </p:blipFill>
        <p:spPr>
          <a:xfrm>
            <a:off x="1737" y="807"/>
            <a:ext cx="9143980" cy="4242806"/>
          </a:xfrm>
          <a:prstGeom prst="rect">
            <a:avLst/>
          </a:prstGeom>
        </p:spPr>
      </p:pic>
      <p:sp>
        <p:nvSpPr>
          <p:cNvPr id="2" name="Title 1">
            <a:extLst>
              <a:ext uri="{FF2B5EF4-FFF2-40B4-BE49-F238E27FC236}">
                <a16:creationId xmlns:a16="http://schemas.microsoft.com/office/drawing/2014/main" id="{B6FE302E-CD4F-D24F-9127-CF5E82BED9A4}"/>
              </a:ext>
            </a:extLst>
          </p:cNvPr>
          <p:cNvSpPr>
            <a:spLocks noGrp="1"/>
          </p:cNvSpPr>
          <p:nvPr>
            <p:ph type="title"/>
          </p:nvPr>
        </p:nvSpPr>
        <p:spPr>
          <a:xfrm>
            <a:off x="1200150" y="4511317"/>
            <a:ext cx="6743700" cy="1645759"/>
          </a:xfrm>
        </p:spPr>
        <p:txBody>
          <a:bodyPr vert="horz" lIns="274320" tIns="182880" rIns="274320" bIns="182880" rtlCol="0" anchor="ctr" anchorCtr="1">
            <a:normAutofit/>
          </a:bodyPr>
          <a:lstStyle/>
          <a:p>
            <a:r>
              <a:rPr lang="en-US" sz="3800" dirty="0"/>
              <a:t>Planning your answer</a:t>
            </a:r>
          </a:p>
        </p:txBody>
      </p:sp>
    </p:spTree>
    <p:extLst>
      <p:ext uri="{BB962C8B-B14F-4D97-AF65-F5344CB8AC3E}">
        <p14:creationId xmlns:p14="http://schemas.microsoft.com/office/powerpoint/2010/main" val="27439639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8E3B3-7052-D446-8D38-A70628A8EC91}"/>
              </a:ext>
            </a:extLst>
          </p:cNvPr>
          <p:cNvSpPr>
            <a:spLocks noGrp="1"/>
          </p:cNvSpPr>
          <p:nvPr>
            <p:ph type="title"/>
          </p:nvPr>
        </p:nvSpPr>
        <p:spPr>
          <a:xfrm>
            <a:off x="622335" y="2708804"/>
            <a:ext cx="2774103" cy="1440394"/>
          </a:xfrm>
          <a:noFill/>
          <a:ln>
            <a:solidFill>
              <a:schemeClr val="tx1"/>
            </a:solidFill>
          </a:ln>
        </p:spPr>
        <p:txBody>
          <a:bodyPr>
            <a:normAutofit/>
          </a:bodyPr>
          <a:lstStyle/>
          <a:p>
            <a:r>
              <a:rPr lang="en-GB" sz="2100" dirty="0" err="1">
                <a:solidFill>
                  <a:schemeClr val="tx1"/>
                </a:solidFill>
              </a:rPr>
              <a:t>WritinG</a:t>
            </a:r>
            <a:r>
              <a:rPr lang="en-GB" sz="2100" dirty="0">
                <a:solidFill>
                  <a:schemeClr val="tx1"/>
                </a:solidFill>
              </a:rPr>
              <a:t> ESSAYS for Revision</a:t>
            </a:r>
          </a:p>
        </p:txBody>
      </p:sp>
      <p:sp>
        <p:nvSpPr>
          <p:cNvPr id="15" name="Rectangle 8">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4" name="Content Placeholder 3">
            <a:extLst>
              <a:ext uri="{FF2B5EF4-FFF2-40B4-BE49-F238E27FC236}">
                <a16:creationId xmlns:a16="http://schemas.microsoft.com/office/drawing/2014/main" id="{D56F4620-BDE9-A245-BB4B-53E2F59843FA}"/>
              </a:ext>
            </a:extLst>
          </p:cNvPr>
          <p:cNvSpPr>
            <a:spLocks noGrp="1"/>
          </p:cNvSpPr>
          <p:nvPr>
            <p:ph idx="1"/>
          </p:nvPr>
        </p:nvSpPr>
        <p:spPr>
          <a:xfrm>
            <a:off x="4224141" y="604684"/>
            <a:ext cx="4736775" cy="6445045"/>
          </a:xfrm>
        </p:spPr>
        <p:txBody>
          <a:bodyPr anchor="ctr">
            <a:normAutofit/>
          </a:bodyPr>
          <a:lstStyle/>
          <a:p>
            <a:pPr marL="0" indent="0">
              <a:lnSpc>
                <a:spcPct val="90000"/>
              </a:lnSpc>
              <a:buNone/>
            </a:pPr>
            <a:r>
              <a:rPr lang="en-GB" dirty="0">
                <a:solidFill>
                  <a:schemeClr val="bg2">
                    <a:lumMod val="75000"/>
                  </a:schemeClr>
                </a:solidFill>
              </a:rPr>
              <a:t>The Professor Desmond King Test…</a:t>
            </a:r>
          </a:p>
          <a:p>
            <a:pPr marL="0" indent="0">
              <a:lnSpc>
                <a:spcPct val="90000"/>
              </a:lnSpc>
              <a:buNone/>
            </a:pPr>
            <a:r>
              <a:rPr lang="en-GB" dirty="0">
                <a:solidFill>
                  <a:schemeClr val="bg2">
                    <a:lumMod val="75000"/>
                  </a:schemeClr>
                </a:solidFill>
              </a:rPr>
              <a:t>Then:</a:t>
            </a:r>
          </a:p>
          <a:p>
            <a:pPr marL="0" indent="0">
              <a:lnSpc>
                <a:spcPct val="90000"/>
              </a:lnSpc>
              <a:buNone/>
            </a:pPr>
            <a:r>
              <a:rPr lang="en-GB" dirty="0">
                <a:solidFill>
                  <a:schemeClr val="bg2">
                    <a:lumMod val="75000"/>
                  </a:schemeClr>
                </a:solidFill>
              </a:rPr>
              <a:t>Find your gaps</a:t>
            </a:r>
          </a:p>
          <a:p>
            <a:pPr marL="0" indent="0">
              <a:lnSpc>
                <a:spcPct val="90000"/>
              </a:lnSpc>
              <a:buNone/>
            </a:pPr>
            <a:r>
              <a:rPr lang="en-GB" dirty="0">
                <a:solidFill>
                  <a:schemeClr val="bg2"/>
                </a:solidFill>
              </a:rPr>
              <a:t>Then:</a:t>
            </a:r>
          </a:p>
          <a:p>
            <a:pPr marL="0" indent="0">
              <a:lnSpc>
                <a:spcPct val="90000"/>
              </a:lnSpc>
              <a:buNone/>
            </a:pPr>
            <a:r>
              <a:rPr lang="en-GB" dirty="0">
                <a:solidFill>
                  <a:schemeClr val="bg2"/>
                </a:solidFill>
              </a:rPr>
              <a:t>Having Planned and seen the gaps – try again with the resources/content to hand</a:t>
            </a:r>
          </a:p>
          <a:p>
            <a:pPr marL="0" indent="0">
              <a:lnSpc>
                <a:spcPct val="90000"/>
              </a:lnSpc>
              <a:buNone/>
            </a:pPr>
            <a:r>
              <a:rPr lang="en-GB" dirty="0">
                <a:solidFill>
                  <a:schemeClr val="bg2"/>
                </a:solidFill>
              </a:rPr>
              <a:t>Then:</a:t>
            </a:r>
          </a:p>
          <a:p>
            <a:pPr marL="0" indent="0">
              <a:lnSpc>
                <a:spcPct val="90000"/>
              </a:lnSpc>
              <a:buNone/>
            </a:pPr>
            <a:r>
              <a:rPr lang="en-GB" dirty="0">
                <a:solidFill>
                  <a:schemeClr val="bg2"/>
                </a:solidFill>
              </a:rPr>
              <a:t>Try to write the intro – give to a friend (even a non-subject expert) and see if you pass “the test”</a:t>
            </a:r>
          </a:p>
        </p:txBody>
      </p:sp>
    </p:spTree>
    <p:extLst>
      <p:ext uri="{BB962C8B-B14F-4D97-AF65-F5344CB8AC3E}">
        <p14:creationId xmlns:p14="http://schemas.microsoft.com/office/powerpoint/2010/main" val="35947112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e-up of question mark on a hardwood floor against a wall">
            <a:extLst>
              <a:ext uri="{FF2B5EF4-FFF2-40B4-BE49-F238E27FC236}">
                <a16:creationId xmlns:a16="http://schemas.microsoft.com/office/drawing/2014/main" id="{8D2ECEB6-DB6C-49BA-A871-685C09EC5EB4}"/>
              </a:ext>
            </a:extLst>
          </p:cNvPr>
          <p:cNvPicPr>
            <a:picLocks noChangeAspect="1"/>
          </p:cNvPicPr>
          <p:nvPr/>
        </p:nvPicPr>
        <p:blipFill>
          <a:blip r:embed="rId2"/>
          <a:srcRect t="2778" b="2778"/>
          <a:stretch/>
        </p:blipFill>
        <p:spPr>
          <a:xfrm>
            <a:off x="20" y="10"/>
            <a:ext cx="9143980" cy="4242806"/>
          </a:xfrm>
          <a:prstGeom prst="rect">
            <a:avLst/>
          </a:prstGeom>
        </p:spPr>
      </p:pic>
      <p:sp>
        <p:nvSpPr>
          <p:cNvPr id="2" name="Title 1">
            <a:extLst>
              <a:ext uri="{FF2B5EF4-FFF2-40B4-BE49-F238E27FC236}">
                <a16:creationId xmlns:a16="http://schemas.microsoft.com/office/drawing/2014/main" id="{DDE95D42-F5ED-7844-B010-7D913FE12C4D}"/>
              </a:ext>
            </a:extLst>
          </p:cNvPr>
          <p:cNvSpPr>
            <a:spLocks noGrp="1"/>
          </p:cNvSpPr>
          <p:nvPr>
            <p:ph type="title"/>
          </p:nvPr>
        </p:nvSpPr>
        <p:spPr>
          <a:xfrm>
            <a:off x="1200150" y="3419936"/>
            <a:ext cx="6743700" cy="1645759"/>
          </a:xfrm>
        </p:spPr>
        <p:txBody>
          <a:bodyPr vert="horz" lIns="274320" tIns="182880" rIns="274320" bIns="182880" rtlCol="0" anchor="ctr" anchorCtr="1">
            <a:normAutofit/>
          </a:bodyPr>
          <a:lstStyle/>
          <a:p>
            <a:r>
              <a:rPr lang="en-US" sz="3800" dirty="0"/>
              <a:t>Reading the Question</a:t>
            </a:r>
          </a:p>
        </p:txBody>
      </p:sp>
    </p:spTree>
    <p:extLst>
      <p:ext uri="{BB962C8B-B14F-4D97-AF65-F5344CB8AC3E}">
        <p14:creationId xmlns:p14="http://schemas.microsoft.com/office/powerpoint/2010/main" val="352909561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F66A6C-E5A7-41DA-9B84-4AB2D26CEA56}"/>
              </a:ext>
            </a:extLst>
          </p:cNvPr>
          <p:cNvSpPr>
            <a:spLocks noGrp="1"/>
          </p:cNvSpPr>
          <p:nvPr>
            <p:ph type="title"/>
          </p:nvPr>
        </p:nvSpPr>
        <p:spPr>
          <a:xfrm>
            <a:off x="622335" y="2708804"/>
            <a:ext cx="2774103" cy="1440394"/>
          </a:xfrm>
          <a:noFill/>
          <a:ln>
            <a:solidFill>
              <a:schemeClr val="tx1"/>
            </a:solidFill>
          </a:ln>
        </p:spPr>
        <p:txBody>
          <a:bodyPr>
            <a:normAutofit/>
          </a:bodyPr>
          <a:lstStyle/>
          <a:p>
            <a:r>
              <a:rPr lang="en-GB" sz="2100">
                <a:solidFill>
                  <a:schemeClr val="tx1"/>
                </a:solidFill>
              </a:rPr>
              <a:t>Reading the Question I</a:t>
            </a:r>
          </a:p>
        </p:txBody>
      </p:sp>
      <p:sp>
        <p:nvSpPr>
          <p:cNvPr id="10" name="Rectangle 9">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3A317A9E-6BAB-4EA9-B1BB-62986D73BA10}"/>
              </a:ext>
            </a:extLst>
          </p:cNvPr>
          <p:cNvSpPr>
            <a:spLocks noGrp="1"/>
          </p:cNvSpPr>
          <p:nvPr>
            <p:ph idx="1"/>
          </p:nvPr>
        </p:nvSpPr>
        <p:spPr>
          <a:xfrm>
            <a:off x="3986295" y="0"/>
            <a:ext cx="5157705" cy="6858000"/>
          </a:xfrm>
        </p:spPr>
        <p:txBody>
          <a:bodyPr anchor="ctr">
            <a:normAutofit/>
          </a:bodyPr>
          <a:lstStyle/>
          <a:p>
            <a:pPr marL="0" indent="0">
              <a:lnSpc>
                <a:spcPct val="90000"/>
              </a:lnSpc>
              <a:buNone/>
            </a:pPr>
            <a:r>
              <a:rPr lang="en-GB" sz="1600" i="1" dirty="0">
                <a:solidFill>
                  <a:schemeClr val="bg2">
                    <a:lumMod val="75000"/>
                  </a:schemeClr>
                </a:solidFill>
              </a:rPr>
              <a:t>Despite being an old hand at Oxford with most of your degree behind you – a core SKILL to practice is reading the question – marking FINALS (and some PRELIMS/MODS) shows us who actually read the Q:</a:t>
            </a:r>
          </a:p>
          <a:p>
            <a:pPr marL="0" indent="0">
              <a:lnSpc>
                <a:spcPct val="90000"/>
              </a:lnSpc>
              <a:buNone/>
            </a:pPr>
            <a:endParaRPr lang="en-GB" sz="1600" i="1" dirty="0">
              <a:solidFill>
                <a:schemeClr val="bg2">
                  <a:lumMod val="75000"/>
                </a:schemeClr>
              </a:solidFill>
            </a:endParaRPr>
          </a:p>
          <a:p>
            <a:pPr marL="0" indent="0">
              <a:lnSpc>
                <a:spcPct val="90000"/>
              </a:lnSpc>
              <a:buNone/>
            </a:pPr>
            <a:r>
              <a:rPr lang="en-GB" sz="1600" b="1" dirty="0">
                <a:solidFill>
                  <a:schemeClr val="bg2">
                    <a:lumMod val="75000"/>
                  </a:schemeClr>
                </a:solidFill>
              </a:rPr>
              <a:t>SKILL: QUESTION CHOICE</a:t>
            </a:r>
          </a:p>
          <a:p>
            <a:pPr marL="342900" indent="-342900">
              <a:lnSpc>
                <a:spcPct val="90000"/>
              </a:lnSpc>
              <a:buFont typeface="+mj-lt"/>
              <a:buAutoNum type="arabicPeriod"/>
            </a:pPr>
            <a:r>
              <a:rPr lang="en-GB" sz="1600" dirty="0">
                <a:solidFill>
                  <a:schemeClr val="bg2">
                    <a:lumMod val="75000"/>
                  </a:schemeClr>
                </a:solidFill>
              </a:rPr>
              <a:t>Read all of the relevant questions</a:t>
            </a:r>
          </a:p>
          <a:p>
            <a:pPr marL="342900" indent="-342900">
              <a:lnSpc>
                <a:spcPct val="90000"/>
              </a:lnSpc>
              <a:buFont typeface="+mj-lt"/>
              <a:buAutoNum type="arabicPeriod"/>
            </a:pPr>
            <a:r>
              <a:rPr lang="en-GB" sz="1600" dirty="0">
                <a:solidFill>
                  <a:schemeClr val="bg2">
                    <a:lumMod val="75000"/>
                  </a:schemeClr>
                </a:solidFill>
              </a:rPr>
              <a:t>Narrow the choice</a:t>
            </a:r>
          </a:p>
          <a:p>
            <a:pPr marL="342900" indent="-342900">
              <a:lnSpc>
                <a:spcPct val="90000"/>
              </a:lnSpc>
              <a:buFont typeface="+mj-lt"/>
              <a:buAutoNum type="arabicPeriod"/>
            </a:pPr>
            <a:r>
              <a:rPr lang="en-GB" sz="1600" dirty="0">
                <a:solidFill>
                  <a:schemeClr val="bg2">
                    <a:lumMod val="75000"/>
                  </a:schemeClr>
                </a:solidFill>
              </a:rPr>
              <a:t>Visualise a route through to the end of the question(s) chosen</a:t>
            </a:r>
          </a:p>
          <a:p>
            <a:pPr>
              <a:lnSpc>
                <a:spcPct val="90000"/>
              </a:lnSpc>
              <a:buFont typeface="Wingdings" pitchFamily="2" charset="2"/>
              <a:buChar char="Ø"/>
            </a:pPr>
            <a:r>
              <a:rPr lang="en-GB" sz="1600" dirty="0">
                <a:solidFill>
                  <a:schemeClr val="bg2">
                    <a:lumMod val="75000"/>
                  </a:schemeClr>
                </a:solidFill>
              </a:rPr>
              <a:t>Don’t start a question unless/until you have thought about it and can see the intellectual route that takes you to the last sentence of the conclusion</a:t>
            </a:r>
          </a:p>
          <a:p>
            <a:pPr marL="0" indent="0">
              <a:lnSpc>
                <a:spcPct val="90000"/>
              </a:lnSpc>
              <a:buNone/>
            </a:pPr>
            <a:endParaRPr lang="en-GB" sz="1600" dirty="0">
              <a:solidFill>
                <a:schemeClr val="bg2">
                  <a:lumMod val="75000"/>
                </a:schemeClr>
              </a:solidFill>
            </a:endParaRPr>
          </a:p>
          <a:p>
            <a:pPr marL="0" indent="0">
              <a:lnSpc>
                <a:spcPct val="90000"/>
              </a:lnSpc>
              <a:buNone/>
            </a:pPr>
            <a:r>
              <a:rPr lang="en-GB" sz="1600" b="1" dirty="0">
                <a:solidFill>
                  <a:schemeClr val="bg2">
                    <a:lumMod val="75000"/>
                  </a:schemeClr>
                </a:solidFill>
              </a:rPr>
              <a:t>TO DO NOW</a:t>
            </a:r>
            <a:r>
              <a:rPr lang="en-GB" sz="1600" dirty="0">
                <a:solidFill>
                  <a:schemeClr val="bg2">
                    <a:lumMod val="75000"/>
                  </a:schemeClr>
                </a:solidFill>
              </a:rPr>
              <a:t>: </a:t>
            </a:r>
          </a:p>
          <a:p>
            <a:pPr marL="342900" indent="-342900">
              <a:lnSpc>
                <a:spcPct val="90000"/>
              </a:lnSpc>
              <a:buFont typeface="+mj-lt"/>
              <a:buAutoNum type="arabicPeriod"/>
            </a:pPr>
            <a:r>
              <a:rPr lang="en-GB" sz="1600" dirty="0">
                <a:solidFill>
                  <a:schemeClr val="bg2">
                    <a:lumMod val="75000"/>
                  </a:schemeClr>
                </a:solidFill>
              </a:rPr>
              <a:t>1. Develop your VIEW about: the paper, the topic, the sub-topic – don’t do your macro-level thinking in the exam</a:t>
            </a:r>
          </a:p>
          <a:p>
            <a:pPr marL="342900" indent="-342900">
              <a:lnSpc>
                <a:spcPct val="90000"/>
              </a:lnSpc>
              <a:buFont typeface="+mj-lt"/>
              <a:buAutoNum type="arabicPeriod"/>
            </a:pPr>
            <a:r>
              <a:rPr lang="en-GB" sz="1600" dirty="0">
                <a:solidFill>
                  <a:schemeClr val="bg2">
                    <a:lumMod val="75000"/>
                  </a:schemeClr>
                </a:solidFill>
              </a:rPr>
              <a:t>2. Collaborate when you can. Set Qs for each other – discuss them – ask for feedback…WHAT is the Q asking – WHY? </a:t>
            </a:r>
          </a:p>
          <a:p>
            <a:pPr marL="342900" indent="-342900">
              <a:lnSpc>
                <a:spcPct val="90000"/>
              </a:lnSpc>
              <a:buFont typeface="+mj-lt"/>
              <a:buAutoNum type="arabicPeriod"/>
            </a:pPr>
            <a:r>
              <a:rPr lang="en-GB" sz="1600" dirty="0">
                <a:solidFill>
                  <a:schemeClr val="bg2">
                    <a:lumMod val="75000"/>
                  </a:schemeClr>
                </a:solidFill>
              </a:rPr>
              <a:t>3. What is the wider intellectual debate the Q sits in – practice identifying that debate….</a:t>
            </a:r>
          </a:p>
        </p:txBody>
      </p:sp>
      <p:sp>
        <p:nvSpPr>
          <p:cNvPr id="7" name="TextBox 6">
            <a:extLst>
              <a:ext uri="{FF2B5EF4-FFF2-40B4-BE49-F238E27FC236}">
                <a16:creationId xmlns:a16="http://schemas.microsoft.com/office/drawing/2014/main" id="{D782C4FA-5D3B-764A-9C0D-2C1793502150}"/>
              </a:ext>
            </a:extLst>
          </p:cNvPr>
          <p:cNvSpPr txBox="1"/>
          <p:nvPr/>
        </p:nvSpPr>
        <p:spPr>
          <a:xfrm>
            <a:off x="132736" y="6488668"/>
            <a:ext cx="2551472" cy="646331"/>
          </a:xfrm>
          <a:prstGeom prst="rect">
            <a:avLst/>
          </a:prstGeom>
          <a:noFill/>
        </p:spPr>
        <p:txBody>
          <a:bodyPr wrap="square" rtlCol="0">
            <a:spAutoFit/>
          </a:bodyPr>
          <a:lstStyle/>
          <a:p>
            <a:pPr defTabSz="914400">
              <a:defRPr/>
            </a:pPr>
            <a:r>
              <a:rPr kumimoji="0" lang="en-GB" sz="1800" b="0" i="0" u="none" strike="noStrike" kern="0" cap="none" spc="0" normalizeH="0" baseline="0" noProof="0" dirty="0">
                <a:ln>
                  <a:noFill/>
                </a:ln>
                <a:solidFill>
                  <a:srgbClr val="4A5356"/>
                </a:solidFill>
                <a:effectLst/>
                <a:uLnTx/>
                <a:uFillTx/>
                <a:latin typeface="Gill Sans MT" panose="020B0502020104020203"/>
                <a:ea typeface="+mn-ea"/>
                <a:cs typeface="+mn-cs"/>
              </a:rPr>
              <a:t>© </a:t>
            </a:r>
            <a:r>
              <a:rPr kumimoji="0" lang="en-GB" sz="1800" b="0" i="0" u="none" strike="noStrike" kern="0" cap="none" spc="0" normalizeH="0" baseline="0" noProof="0" dirty="0" err="1">
                <a:ln>
                  <a:noFill/>
                </a:ln>
                <a:solidFill>
                  <a:srgbClr val="4A5356"/>
                </a:solidFill>
                <a:effectLst/>
                <a:uLnTx/>
                <a:uFillTx/>
                <a:latin typeface="Gill Sans MT" panose="020B0502020104020203"/>
                <a:ea typeface="+mn-ea"/>
                <a:cs typeface="+mn-cs"/>
              </a:rPr>
              <a:t>Dr.</a:t>
            </a:r>
            <a:r>
              <a:rPr kumimoji="0" lang="en-GB" sz="1800" b="0" i="0" u="none" strike="noStrike" kern="0" cap="none" spc="0" normalizeH="0" baseline="0" noProof="0" dirty="0">
                <a:ln>
                  <a:noFill/>
                </a:ln>
                <a:solidFill>
                  <a:srgbClr val="4A5356"/>
                </a:solidFill>
                <a:effectLst/>
                <a:uLnTx/>
                <a:uFillTx/>
                <a:latin typeface="Gill Sans MT" panose="020B0502020104020203"/>
                <a:ea typeface="+mn-ea"/>
                <a:cs typeface="+mn-cs"/>
              </a:rPr>
              <a:t> </a:t>
            </a:r>
            <a:r>
              <a:rPr lang="en-GB" kern="0" dirty="0">
                <a:solidFill>
                  <a:srgbClr val="4A5356"/>
                </a:solidFill>
              </a:rPr>
              <a:t>Rob McMahon</a:t>
            </a:r>
          </a:p>
          <a:p>
            <a:pPr defTabSz="914400">
              <a:defRPr/>
            </a:pPr>
            <a:endParaRPr kumimoji="0" lang="en-GB" sz="1800" b="0" i="0" u="none" strike="noStrike" kern="0" cap="none" spc="0" normalizeH="0" baseline="0" noProof="0" dirty="0">
              <a:ln>
                <a:noFill/>
              </a:ln>
              <a:solidFill>
                <a:srgbClr val="4A5356"/>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1447547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{5067C395-A47D-074F-A095-C7C4CD61AC51}tf10001120</Template>
  <TotalTime>2145</TotalTime>
  <Words>938</Words>
  <Application>Microsoft Office PowerPoint</Application>
  <PresentationFormat>On-screen Show (4:3)</PresentationFormat>
  <Paragraphs>86</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Avenir Book</vt:lpstr>
      <vt:lpstr>Calibri</vt:lpstr>
      <vt:lpstr>Gill Sans MT</vt:lpstr>
      <vt:lpstr>Wingdings</vt:lpstr>
      <vt:lpstr>Parcel</vt:lpstr>
      <vt:lpstr>Revision Study Skills  Friday17th Feb 2023  Dr. Rob McMahon</vt:lpstr>
      <vt:lpstr>Revision Time Management</vt:lpstr>
      <vt:lpstr>The 3:2:1 Method my Extended suggestion </vt:lpstr>
      <vt:lpstr>Past Papers</vt:lpstr>
      <vt:lpstr>using Past Papers</vt:lpstr>
      <vt:lpstr>Planning your answer</vt:lpstr>
      <vt:lpstr>WritinG ESSAYS for Revision</vt:lpstr>
      <vt:lpstr>Reading the Question</vt:lpstr>
      <vt:lpstr>Reading the Question I</vt:lpstr>
      <vt:lpstr>Reading the Question II</vt:lpstr>
      <vt:lpstr>Filleting the reading</vt:lpstr>
      <vt:lpstr>Filleting the Reading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Dyedra Morrissey</dc:creator>
  <cp:lastModifiedBy>Annette McCormack</cp:lastModifiedBy>
  <cp:revision>229</cp:revision>
  <cp:lastPrinted>2023-02-14T16:54:04Z</cp:lastPrinted>
  <dcterms:created xsi:type="dcterms:W3CDTF">2020-05-26T11:19:19Z</dcterms:created>
  <dcterms:modified xsi:type="dcterms:W3CDTF">2023-02-22T12:03:13Z</dcterms:modified>
</cp:coreProperties>
</file>